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73" r:id="rId5"/>
    <p:sldId id="258" r:id="rId6"/>
    <p:sldId id="262" r:id="rId7"/>
    <p:sldId id="274" r:id="rId8"/>
    <p:sldId id="276" r:id="rId9"/>
    <p:sldId id="275" r:id="rId10"/>
    <p:sldId id="284" r:id="rId11"/>
    <p:sldId id="279" r:id="rId12"/>
    <p:sldId id="277" r:id="rId13"/>
    <p:sldId id="283" r:id="rId14"/>
    <p:sldId id="280" r:id="rId15"/>
    <p:sldId id="281" r:id="rId16"/>
    <p:sldId id="282" r:id="rId17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1128" y="-10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BAE9-E641-43BF-9931-1E4B16BA6917}" type="datetimeFigureOut">
              <a:rPr lang="de-DE" smtClean="0"/>
              <a:t>23.06.20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F5E3-4AEE-47DA-BE60-A2C77488F57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9003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BAE9-E641-43BF-9931-1E4B16BA6917}" type="datetimeFigureOut">
              <a:rPr lang="de-DE" smtClean="0"/>
              <a:t>23.06.20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F5E3-4AEE-47DA-BE60-A2C77488F57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620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BAE9-E641-43BF-9931-1E4B16BA6917}" type="datetimeFigureOut">
              <a:rPr lang="de-DE" smtClean="0"/>
              <a:t>23.06.20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F5E3-4AEE-47DA-BE60-A2C77488F57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1369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23392" y="2348880"/>
            <a:ext cx="10368459" cy="1311530"/>
          </a:xfrm>
        </p:spPr>
        <p:txBody>
          <a:bodyPr/>
          <a:lstStyle>
            <a:lvl1pPr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 der Präsentation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23392" y="3664567"/>
            <a:ext cx="10368459" cy="5040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Anlass, Ort und Datum</a:t>
            </a:r>
            <a:endParaRPr lang="de-DE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23392" y="332656"/>
            <a:ext cx="8184507" cy="1016760"/>
          </a:xfrm>
          <a:prstGeom prst="rect">
            <a:avLst/>
          </a:prstGeom>
        </p:spPr>
        <p:txBody>
          <a:bodyPr lIns="0" tIns="46800" rIns="0" bIns="46800" anchor="b">
            <a:normAutofit/>
          </a:bodyPr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smtClean="0"/>
              <a:t>Thema oder Anlass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4671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Agenda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D614E4-375A-4EDC-BFFF-A8EED9A9DFC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Thema, Bereich, Autor, Version, Datum</a:t>
            </a:r>
            <a:endParaRPr lang="de-DE"/>
          </a:p>
        </p:txBody>
      </p:sp>
      <p:sp>
        <p:nvSpPr>
          <p:cNvPr id="6" name="Tabellenplatzhalter 5"/>
          <p:cNvSpPr>
            <a:spLocks noGrp="1"/>
          </p:cNvSpPr>
          <p:nvPr>
            <p:ph type="tbl" sz="quarter" idx="13"/>
          </p:nvPr>
        </p:nvSpPr>
        <p:spPr/>
        <p:txBody>
          <a:bodyPr/>
          <a:lstStyle/>
          <a:p>
            <a:r>
              <a:rPr lang="de-DE" smtClean="0"/>
              <a:t>Tabelle durch Klicken auf Symbol hinzufügen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4776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BAE9-E641-43BF-9931-1E4B16BA6917}" type="datetimeFigureOut">
              <a:rPr lang="de-DE" smtClean="0"/>
              <a:t>23.06.20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F5E3-4AEE-47DA-BE60-A2C77488F57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0091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BAE9-E641-43BF-9931-1E4B16BA6917}" type="datetimeFigureOut">
              <a:rPr lang="de-DE" smtClean="0"/>
              <a:t>23.06.20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F5E3-4AEE-47DA-BE60-A2C77488F57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7948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BAE9-E641-43BF-9931-1E4B16BA6917}" type="datetimeFigureOut">
              <a:rPr lang="de-DE" smtClean="0"/>
              <a:t>23.06.20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F5E3-4AEE-47DA-BE60-A2C77488F57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0614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BAE9-E641-43BF-9931-1E4B16BA6917}" type="datetimeFigureOut">
              <a:rPr lang="de-DE" smtClean="0"/>
              <a:t>23.06.20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F5E3-4AEE-47DA-BE60-A2C77488F57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4454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BAE9-E641-43BF-9931-1E4B16BA6917}" type="datetimeFigureOut">
              <a:rPr lang="de-DE" smtClean="0"/>
              <a:t>23.06.20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F5E3-4AEE-47DA-BE60-A2C77488F57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4886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BAE9-E641-43BF-9931-1E4B16BA6917}" type="datetimeFigureOut">
              <a:rPr lang="de-DE" smtClean="0"/>
              <a:t>23.06.20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F5E3-4AEE-47DA-BE60-A2C77488F57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3930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BAE9-E641-43BF-9931-1E4B16BA6917}" type="datetimeFigureOut">
              <a:rPr lang="de-DE" smtClean="0"/>
              <a:t>23.06.20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F5E3-4AEE-47DA-BE60-A2C77488F57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9751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BAE9-E641-43BF-9931-1E4B16BA6917}" type="datetimeFigureOut">
              <a:rPr lang="de-DE" smtClean="0"/>
              <a:t>23.06.20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F5E3-4AEE-47DA-BE60-A2C77488F57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6113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0">
              <a:schemeClr val="bg1"/>
            </a:gs>
            <a:gs pos="80000">
              <a:schemeClr val="accent3">
                <a:lumMod val="45000"/>
                <a:lumOff val="55000"/>
              </a:schemeClr>
            </a:gs>
            <a:gs pos="94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DBAE9-E641-43BF-9931-1E4B16BA6917}" type="datetimeFigureOut">
              <a:rPr lang="de-DE" smtClean="0"/>
              <a:t>23.06.20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BF5E3-4AEE-47DA-BE60-A2C77488F57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5199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95967" y="2915947"/>
            <a:ext cx="9144000" cy="1349733"/>
          </a:xfrm>
        </p:spPr>
        <p:txBody>
          <a:bodyPr>
            <a:normAutofit/>
          </a:bodyPr>
          <a:lstStyle/>
          <a:p>
            <a:r>
              <a:rPr lang="de-DE" sz="2800" dirty="0" smtClean="0"/>
              <a:t>◌ Care </a:t>
            </a:r>
            <a:r>
              <a:rPr lang="de-DE" sz="2800" dirty="0"/>
              <a:t>Arbeit - in der </a:t>
            </a:r>
            <a:r>
              <a:rPr lang="de-DE" sz="2800" dirty="0" smtClean="0"/>
              <a:t>Corona-Krise</a:t>
            </a:r>
            <a:br>
              <a:rPr lang="de-DE" sz="2800" dirty="0" smtClean="0"/>
            </a:br>
            <a:r>
              <a:rPr lang="de-DE" sz="2800" dirty="0" smtClean="0"/>
              <a:t> </a:t>
            </a:r>
            <a:r>
              <a:rPr lang="de-DE" sz="2800" dirty="0"/>
              <a:t>◌ </a:t>
            </a:r>
            <a:r>
              <a:rPr lang="de-DE" sz="2800" dirty="0" smtClean="0"/>
              <a:t>Tarifbindung </a:t>
            </a:r>
            <a:r>
              <a:rPr lang="de-DE" sz="2800" dirty="0"/>
              <a:t>- Gesellschaftliche &amp; wirtschaftliche</a:t>
            </a:r>
            <a:br>
              <a:rPr lang="de-DE" sz="2800" dirty="0"/>
            </a:br>
            <a:r>
              <a:rPr lang="de-DE" sz="2800" dirty="0"/>
              <a:t>Wichtigkeit für Mensch und Kommune!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53544" y="1771617"/>
            <a:ext cx="9144000" cy="675369"/>
          </a:xfrm>
        </p:spPr>
        <p:txBody>
          <a:bodyPr>
            <a:normAutofit/>
          </a:bodyPr>
          <a:lstStyle/>
          <a:p>
            <a:r>
              <a:rPr lang="de-DE" sz="3600" b="1" dirty="0" smtClean="0">
                <a:solidFill>
                  <a:srgbClr val="C00000"/>
                </a:solidFill>
              </a:rPr>
              <a:t>Den (Mehr-) Wert der Arbeit anerkennen!</a:t>
            </a:r>
            <a:endParaRPr lang="de-DE" sz="3600" b="1" dirty="0">
              <a:solidFill>
                <a:srgbClr val="C00000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866" y="0"/>
            <a:ext cx="1905134" cy="1302656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867905" y="5067946"/>
            <a:ext cx="672626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Frauenbündnis Pforzheim / </a:t>
            </a:r>
            <a:r>
              <a:rPr lang="de-DE" sz="2000" b="1" dirty="0" err="1" smtClean="0"/>
              <a:t>Enzkreis</a:t>
            </a:r>
            <a:r>
              <a:rPr lang="de-DE" sz="2000" b="1" dirty="0" smtClean="0"/>
              <a:t>, Sitzung am 02. Juni 2020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dirty="0" smtClean="0"/>
              <a:t>Videokonferenz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995967" y="6292312"/>
            <a:ext cx="8628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+mj-lt"/>
              </a:rPr>
              <a:t>DGB-Geschäftsstelle Pforzheim, Susanne Nittel, Jörg-</a:t>
            </a:r>
            <a:r>
              <a:rPr lang="de-DE" sz="1400" dirty="0" err="1" smtClean="0">
                <a:latin typeface="+mj-lt"/>
              </a:rPr>
              <a:t>Ratgeb</a:t>
            </a:r>
            <a:r>
              <a:rPr lang="de-DE" sz="1400" dirty="0" smtClean="0">
                <a:latin typeface="+mj-lt"/>
              </a:rPr>
              <a:t>-Str. 23, 75173 Pforzheim</a:t>
            </a:r>
            <a:endParaRPr lang="de-DE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92611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9592" y="363188"/>
            <a:ext cx="10515600" cy="1325563"/>
          </a:xfrm>
        </p:spPr>
        <p:txBody>
          <a:bodyPr/>
          <a:lstStyle/>
          <a:p>
            <a:r>
              <a:rPr lang="de-DE" sz="4000" dirty="0" smtClean="0"/>
              <a:t>Tarifbindung</a:t>
            </a:r>
            <a:r>
              <a:rPr lang="de-DE" dirty="0" smtClean="0"/>
              <a:t> </a:t>
            </a:r>
            <a:r>
              <a:rPr lang="de-DE" sz="2800" dirty="0" smtClean="0"/>
              <a:t>in typisch weiblichen Berufen - </a:t>
            </a:r>
            <a:r>
              <a:rPr lang="de-DE" sz="3200" b="1" dirty="0" smtClean="0"/>
              <a:t>Care</a:t>
            </a:r>
            <a:r>
              <a:rPr lang="de-DE" sz="2800" dirty="0" smtClean="0"/>
              <a:t> Berufen</a:t>
            </a:r>
            <a:endParaRPr lang="de-DE" sz="28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198" y="0"/>
            <a:ext cx="2046802" cy="1399523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4544568" y="2337631"/>
            <a:ext cx="6830568" cy="30315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rgbClr val="C00000"/>
                </a:solidFill>
              </a:rPr>
              <a:t>  Beispiele       brutto</a:t>
            </a:r>
          </a:p>
          <a:p>
            <a:endParaRPr lang="de-DE" dirty="0"/>
          </a:p>
          <a:p>
            <a:r>
              <a:rPr lang="de-DE" b="1" dirty="0" smtClean="0"/>
              <a:t>  Beruf			ohne Tarifbindung		mit Tarif </a:t>
            </a:r>
          </a:p>
          <a:p>
            <a:endParaRPr lang="de-DE" dirty="0"/>
          </a:p>
          <a:p>
            <a:r>
              <a:rPr lang="de-DE" dirty="0" smtClean="0"/>
              <a:t>  Altenpfleger*in		2.333			2.623</a:t>
            </a:r>
          </a:p>
          <a:p>
            <a:r>
              <a:rPr lang="de-DE" dirty="0" smtClean="0"/>
              <a:t>  </a:t>
            </a:r>
            <a:r>
              <a:rPr lang="de-DE" dirty="0" err="1" smtClean="0"/>
              <a:t>Artzhelfer</a:t>
            </a:r>
            <a:r>
              <a:rPr lang="de-DE" dirty="0" smtClean="0"/>
              <a:t>*in		1.770			1.993</a:t>
            </a:r>
          </a:p>
          <a:p>
            <a:r>
              <a:rPr lang="de-DE" dirty="0" smtClean="0"/>
              <a:t>  Einzelhandelskauffrau	1.917			2.163</a:t>
            </a:r>
          </a:p>
          <a:p>
            <a:r>
              <a:rPr lang="de-DE" dirty="0" smtClean="0"/>
              <a:t>  Erzieher*in		2.247			2.581</a:t>
            </a:r>
          </a:p>
          <a:p>
            <a:r>
              <a:rPr lang="de-DE" dirty="0" smtClean="0"/>
              <a:t>  Krankenhelfer*in		2.115			2.425</a:t>
            </a:r>
          </a:p>
          <a:p>
            <a:r>
              <a:rPr lang="de-DE" dirty="0" smtClean="0"/>
              <a:t>  Krankenschwester		2.326			2.608</a:t>
            </a:r>
            <a:br>
              <a:rPr lang="de-DE" dirty="0" smtClean="0"/>
            </a:br>
            <a:endParaRPr lang="de-DE" sz="9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682" y="2441439"/>
            <a:ext cx="185420" cy="18542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592" y="2337631"/>
            <a:ext cx="3742248" cy="2980754"/>
          </a:xfrm>
          <a:prstGeom prst="rect">
            <a:avLst/>
          </a:prstGeom>
          <a:ln w="6350">
            <a:solidFill>
              <a:srgbClr val="FF0000"/>
            </a:solidFill>
          </a:ln>
        </p:spPr>
      </p:pic>
      <p:sp>
        <p:nvSpPr>
          <p:cNvPr id="8" name="Textfeld 7"/>
          <p:cNvSpPr txBox="1"/>
          <p:nvPr/>
        </p:nvSpPr>
        <p:spPr>
          <a:xfrm>
            <a:off x="609600" y="6494585"/>
            <a:ext cx="20163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Quelle: archiv.labournet.de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925311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6404" y="542176"/>
            <a:ext cx="6254636" cy="1016760"/>
          </a:xfrm>
        </p:spPr>
        <p:txBody>
          <a:bodyPr>
            <a:noAutofit/>
          </a:bodyPr>
          <a:lstStyle/>
          <a:p>
            <a:r>
              <a:rPr lang="de-DE" sz="4000" dirty="0"/>
              <a:t>Vorteile für den Arbeitgeber?</a:t>
            </a:r>
            <a:br>
              <a:rPr lang="de-DE" sz="4000" dirty="0"/>
            </a:br>
            <a:r>
              <a:rPr lang="de-DE" sz="2800" dirty="0">
                <a:solidFill>
                  <a:srgbClr val="FF0000"/>
                </a:solidFill>
              </a:rPr>
              <a:t>Klar doch!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846404" y="1558936"/>
            <a:ext cx="10890894" cy="464742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endParaRPr lang="de-DE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2000" dirty="0">
                <a:latin typeface="+mj-lt"/>
              </a:rPr>
              <a:t>Tarifverträge bieten für Unternehmen Zeit- und Kostenersparnis sowie Rechtssicherheit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2000" dirty="0">
                <a:latin typeface="+mj-lt"/>
              </a:rPr>
              <a:t>rechtssichere kollektive Regelung komplexer </a:t>
            </a:r>
            <a:r>
              <a:rPr lang="de-DE" sz="2000" dirty="0" smtClean="0">
                <a:latin typeface="+mj-lt"/>
              </a:rPr>
              <a:t>Themen</a:t>
            </a:r>
            <a:endParaRPr lang="de-DE" sz="2000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2000" dirty="0">
                <a:latin typeface="+mj-lt"/>
              </a:rPr>
              <a:t>Arbeitsbedingungen werden einmal für alle Beschäftigte festgelegt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2000" dirty="0">
                <a:latin typeface="+mj-lt"/>
              </a:rPr>
              <a:t>Tarifverträge sorgen für Betriebsfrieden, da sie transparent sind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2000" dirty="0">
                <a:latin typeface="+mj-lt"/>
              </a:rPr>
              <a:t>Sie bieten betriebliche Flexibilität, z.B. Öffnungsklauseln in wirtschaftlichen Schwierigkeiten oder Arbeitszeitkorridore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2000" dirty="0">
                <a:latin typeface="+mj-lt"/>
              </a:rPr>
              <a:t>Ein Tarifvertrag ist für ein Unternehmen ein Gütesiegel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2000" dirty="0">
                <a:latin typeface="+mj-lt"/>
              </a:rPr>
              <a:t>Vorteil im Wettbewerb um Fachkräfte und Auszubildende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2000" dirty="0">
                <a:latin typeface="+mj-lt"/>
              </a:rPr>
              <a:t>Tarifgebundene Unternehmen genießen ein positives Ansehen in der Öffentlichkeit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2000" dirty="0">
                <a:latin typeface="+mj-lt"/>
              </a:rPr>
              <a:t>Tarifverträge sorgen für gleichen Wettbewerb </a:t>
            </a:r>
          </a:p>
          <a:p>
            <a:endParaRPr lang="de-DE" sz="2000" dirty="0">
              <a:latin typeface="+mj-lt"/>
            </a:endParaRPr>
          </a:p>
          <a:p>
            <a:endParaRPr lang="de-DE" sz="2000" dirty="0">
              <a:latin typeface="+mj-lt"/>
            </a:endParaRPr>
          </a:p>
          <a:p>
            <a:r>
              <a:rPr lang="de-DE" sz="2000" b="1" dirty="0">
                <a:latin typeface="+mj-lt"/>
              </a:rPr>
              <a:t>„Unser Tarifvertragssystem hat maßgeblich zum wirtschaftlichen Erfolg in Deutschland beigetragen</a:t>
            </a:r>
            <a:r>
              <a:rPr lang="de-DE" sz="2000" b="1" dirty="0" smtClean="0">
                <a:latin typeface="+mj-lt"/>
              </a:rPr>
              <a:t>!“</a:t>
            </a:r>
          </a:p>
          <a:p>
            <a:r>
              <a:rPr lang="de-DE" sz="2000" dirty="0" smtClean="0">
                <a:latin typeface="+mj-lt"/>
              </a:rPr>
              <a:t>Auszug </a:t>
            </a:r>
            <a:r>
              <a:rPr lang="de-DE" sz="2000" dirty="0">
                <a:latin typeface="+mj-lt"/>
              </a:rPr>
              <a:t>Bundesvereinigung der deutschen Arbeitgeberverbände – BDA, November </a:t>
            </a:r>
            <a:r>
              <a:rPr lang="de-DE" sz="2000" dirty="0" smtClean="0">
                <a:latin typeface="+mj-lt"/>
              </a:rPr>
              <a:t>2018</a:t>
            </a:r>
            <a:endParaRPr lang="de-DE" sz="240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976" y="1"/>
            <a:ext cx="1489023" cy="101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84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865121" y="339336"/>
            <a:ext cx="10857187" cy="512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000" kern="100" spc="2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Was wäre, wenn in allen Betrieben ein</a:t>
            </a:r>
            <a:br>
              <a:rPr lang="de-DE" sz="4000" kern="100" spc="2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4000" kern="100" spc="2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Tarifvertrag gelten würde?</a:t>
            </a:r>
            <a:endParaRPr lang="de-DE" sz="4000" dirty="0">
              <a:latin typeface="+mj-lt"/>
              <a:ea typeface="DGB" panose="020B0406020204020204" pitchFamily="34" charset="0"/>
              <a:cs typeface="Times New Roman" panose="02020603050405020304" pitchFamily="18" charset="0"/>
            </a:endParaRPr>
          </a:p>
          <a:p>
            <a:r>
              <a:rPr lang="de-DE" sz="2400" b="1" kern="100" spc="2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de-DE" sz="800" dirty="0">
              <a:latin typeface="DGB" panose="020B0406020204020204" pitchFamily="34" charset="0"/>
              <a:ea typeface="DGB" panose="020B0406020204020204" pitchFamily="34" charset="0"/>
              <a:cs typeface="Times New Roman" panose="02020603050405020304" pitchFamily="18" charset="0"/>
            </a:endParaRPr>
          </a:p>
          <a:p>
            <a:r>
              <a:rPr lang="de-DE" sz="800" b="1" kern="100" spc="2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de-DE" sz="800" dirty="0">
              <a:latin typeface="DGB" panose="020B0406020204020204" pitchFamily="34" charset="0"/>
              <a:ea typeface="DGB" panose="020B040602020402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200"/>
              </a:spcAft>
              <a:buSzPts val="1000"/>
              <a:buFont typeface="Wingdings" panose="05000000000000000000" pitchFamily="2" charset="2"/>
              <a:buChar char=""/>
            </a:pPr>
            <a:r>
              <a:rPr lang="de-DE" sz="2000" dirty="0">
                <a:cs typeface="Arial" panose="020B0604020202020204" pitchFamily="34" charset="0"/>
              </a:rPr>
              <a:t>Ein höherer Einkommensteueranteil stärkt die Finanzkraft der Kommune</a:t>
            </a:r>
          </a:p>
          <a:p>
            <a:pPr marL="342900" indent="-342900">
              <a:spcAft>
                <a:spcPts val="200"/>
              </a:spcAft>
              <a:buSzPts val="1000"/>
              <a:buFont typeface="Wingdings" panose="05000000000000000000" pitchFamily="2" charset="2"/>
              <a:buChar char=""/>
            </a:pPr>
            <a:r>
              <a:rPr lang="de-DE" sz="2000" dirty="0">
                <a:cs typeface="Arial" panose="020B0604020202020204" pitchFamily="34" charset="0"/>
              </a:rPr>
              <a:t>Das Investitionsvolumen der Kommune kann gesteigert werden</a:t>
            </a:r>
          </a:p>
          <a:p>
            <a:pPr marL="342900" indent="-342900">
              <a:spcAft>
                <a:spcPts val="200"/>
              </a:spcAft>
              <a:buSzPts val="1000"/>
              <a:buFont typeface="Wingdings" panose="05000000000000000000" pitchFamily="2" charset="2"/>
              <a:buChar char=""/>
            </a:pPr>
            <a:r>
              <a:rPr lang="de-DE" sz="2000" dirty="0">
                <a:cs typeface="Arial" panose="020B0604020202020204" pitchFamily="34" charset="0"/>
              </a:rPr>
              <a:t>Sozialleistungen können deutlich verringert werden</a:t>
            </a:r>
          </a:p>
          <a:p>
            <a:pPr marL="342900" indent="-342900">
              <a:spcAft>
                <a:spcPts val="200"/>
              </a:spcAft>
              <a:buSzPts val="1000"/>
              <a:buFont typeface="Wingdings" panose="05000000000000000000" pitchFamily="2" charset="2"/>
              <a:buChar char=""/>
            </a:pPr>
            <a:r>
              <a:rPr lang="de-DE" sz="2000" dirty="0">
                <a:cs typeface="Arial" panose="020B0604020202020204" pitchFamily="34" charset="0"/>
              </a:rPr>
              <a:t>Unsere Sozialsysteme werden finanziell gestärkt</a:t>
            </a:r>
          </a:p>
          <a:p>
            <a:pPr marL="342900" indent="-342900">
              <a:spcAft>
                <a:spcPts val="200"/>
              </a:spcAft>
              <a:buSzPts val="1000"/>
              <a:buFont typeface="Wingdings" panose="05000000000000000000" pitchFamily="2" charset="2"/>
              <a:buChar char=""/>
            </a:pPr>
            <a:r>
              <a:rPr lang="de-DE" sz="2000" dirty="0">
                <a:cs typeface="Arial" panose="020B0604020202020204" pitchFamily="34" charset="0"/>
              </a:rPr>
              <a:t>Die Renten würden höher ausfallen, Altersarmut kann vorgebeugt werden</a:t>
            </a:r>
          </a:p>
          <a:p>
            <a:pPr marL="342900" indent="-342900">
              <a:spcAft>
                <a:spcPts val="200"/>
              </a:spcAft>
              <a:buSzPts val="1000"/>
              <a:buFont typeface="Wingdings" panose="05000000000000000000" pitchFamily="2" charset="2"/>
              <a:buChar char=""/>
            </a:pPr>
            <a:r>
              <a:rPr lang="de-DE" sz="2000" dirty="0">
                <a:cs typeface="Arial" panose="020B0604020202020204" pitchFamily="34" charset="0"/>
              </a:rPr>
              <a:t>Die Kaufkraftzunahme stärkt den Einzelhandel</a:t>
            </a:r>
          </a:p>
          <a:p>
            <a:pPr marL="342900" indent="-342900">
              <a:spcAft>
                <a:spcPts val="200"/>
              </a:spcAft>
              <a:buSzPts val="1000"/>
              <a:buFont typeface="Wingdings" panose="05000000000000000000" pitchFamily="2" charset="2"/>
              <a:buChar char=""/>
            </a:pPr>
            <a:r>
              <a:rPr lang="de-DE" sz="2000" dirty="0">
                <a:cs typeface="Arial" panose="020B0604020202020204" pitchFamily="34" charset="0"/>
              </a:rPr>
              <a:t>Die Kommune wird ein attraktiver Arbeitsstandort</a:t>
            </a:r>
          </a:p>
          <a:p>
            <a:pPr marL="342900" indent="-342900">
              <a:spcAft>
                <a:spcPts val="200"/>
              </a:spcAft>
              <a:buSzPts val="1000"/>
              <a:buFont typeface="Wingdings" panose="05000000000000000000" pitchFamily="2" charset="2"/>
              <a:buChar char=""/>
            </a:pPr>
            <a:r>
              <a:rPr lang="de-DE" sz="2000" dirty="0">
                <a:cs typeface="Arial" panose="020B0604020202020204" pitchFamily="34" charset="0"/>
              </a:rPr>
              <a:t>Gleiche Wettbewerbsvoraussetzungen für die Unternehmen</a:t>
            </a:r>
          </a:p>
          <a:p>
            <a:pPr marL="342900" indent="-342900">
              <a:spcAft>
                <a:spcPts val="200"/>
              </a:spcAft>
              <a:buSzPts val="1000"/>
              <a:buFont typeface="Wingdings" panose="05000000000000000000" pitchFamily="2" charset="2"/>
              <a:buChar char=""/>
            </a:pPr>
            <a:r>
              <a:rPr lang="de-DE" sz="2000" dirty="0">
                <a:cs typeface="Arial" panose="020B0604020202020204" pitchFamily="34" charset="0"/>
              </a:rPr>
              <a:t>Fachkräfte siedeln sich mit ihren Familien an</a:t>
            </a:r>
          </a:p>
          <a:p>
            <a:pPr marL="342900" indent="-342900">
              <a:spcAft>
                <a:spcPts val="200"/>
              </a:spcAft>
              <a:buSzPts val="1000"/>
              <a:buFont typeface="Wingdings" panose="05000000000000000000" pitchFamily="2" charset="2"/>
              <a:buChar char=""/>
            </a:pPr>
            <a:r>
              <a:rPr lang="de-DE" sz="2000" dirty="0">
                <a:cs typeface="Arial" panose="020B0604020202020204" pitchFamily="34" charset="0"/>
              </a:rPr>
              <a:t>Junge Menschen haben eine bessere, sichere Perspektive</a:t>
            </a:r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6341768"/>
              </p:ext>
            </p:extLst>
          </p:nvPr>
        </p:nvGraphicFramePr>
        <p:xfrm>
          <a:off x="7734156" y="4518487"/>
          <a:ext cx="4092315" cy="20642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92315"/>
              </a:tblGrid>
              <a:tr h="0">
                <a:tc>
                  <a:txBody>
                    <a:bodyPr/>
                    <a:lstStyle/>
                    <a:p>
                      <a:pPr indent="-269875" algn="l">
                        <a:spcAft>
                          <a:spcPts val="0"/>
                        </a:spcAft>
                      </a:pPr>
                      <a:r>
                        <a:rPr lang="de-DE" sz="1800" b="1" dirty="0">
                          <a:effectLst/>
                        </a:rPr>
                        <a:t>Zusammengefasst: Tarifbindung stärkt …</a:t>
                      </a:r>
                    </a:p>
                    <a:p>
                      <a:pPr indent="-269875" algn="l">
                        <a:spcAft>
                          <a:spcPts val="0"/>
                        </a:spcAft>
                      </a:pPr>
                      <a:endParaRPr lang="de-DE" sz="1800" dirty="0">
                        <a:effectLst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de-DE" sz="1800" b="0" dirty="0">
                          <a:solidFill>
                            <a:srgbClr val="FF0000"/>
                          </a:solidFill>
                          <a:effectLst/>
                        </a:rPr>
                        <a:t>die öffentliche Hand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de-DE" sz="1800" b="0" dirty="0">
                          <a:solidFill>
                            <a:srgbClr val="FF0000"/>
                          </a:solidFill>
                          <a:effectLst/>
                        </a:rPr>
                        <a:t>die Sozialkassen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de-DE" sz="1800" b="0" dirty="0">
                          <a:solidFill>
                            <a:srgbClr val="FF0000"/>
                          </a:solidFill>
                          <a:effectLst/>
                        </a:rPr>
                        <a:t>die Kaufkraft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de-DE" sz="1800" b="0" dirty="0">
                          <a:solidFill>
                            <a:srgbClr val="FF0000"/>
                          </a:solidFill>
                          <a:effectLst/>
                        </a:rPr>
                        <a:t>und gibt den Menschen mehr Sicherheit</a:t>
                      </a:r>
                      <a:endParaRPr lang="de-DE" sz="18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DGB" panose="020B0406020204020204" pitchFamily="34" charset="0"/>
                      </a:endParaRPr>
                    </a:p>
                  </a:txBody>
                  <a:tcPr marL="72000" marR="72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976" y="1"/>
            <a:ext cx="1489023" cy="101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560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390346"/>
              </p:ext>
            </p:extLst>
          </p:nvPr>
        </p:nvGraphicFramePr>
        <p:xfrm>
          <a:off x="774915" y="356461"/>
          <a:ext cx="9928061" cy="3679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28061"/>
              </a:tblGrid>
              <a:tr h="330113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2400" b="1" u="sng" baseline="0" dirty="0" smtClean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FF0000"/>
                            </a:solidFill>
                          </a:uFill>
                          <a:latin typeface="+mj-lt"/>
                        </a:rPr>
                        <a:t>4,2 </a:t>
                      </a:r>
                      <a:r>
                        <a:rPr lang="de-DE" sz="2400" b="1" u="sng" baseline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FF0000"/>
                            </a:solidFill>
                          </a:uFill>
                          <a:latin typeface="+mj-lt"/>
                        </a:rPr>
                        <a:t>Milliarden Euro </a:t>
                      </a:r>
                      <a:r>
                        <a:rPr lang="de-DE" sz="2400" b="1" u="sng" baseline="0" dirty="0" smtClean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FF0000"/>
                            </a:solidFill>
                          </a:uFill>
                          <a:latin typeface="+mj-lt"/>
                        </a:rPr>
                        <a:t>Verlust</a:t>
                      </a:r>
                      <a:br>
                        <a:rPr lang="de-DE" sz="2400" b="1" u="sng" baseline="0" dirty="0" smtClean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FF0000"/>
                            </a:solidFill>
                          </a:uFill>
                          <a:latin typeface="+mj-lt"/>
                        </a:rPr>
                      </a:br>
                      <a:r>
                        <a:rPr lang="de-DE" sz="2400" b="1" u="sng" baseline="0" dirty="0" smtClean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FF0000"/>
                            </a:solidFill>
                          </a:uFill>
                          <a:latin typeface="+mj-lt"/>
                        </a:rPr>
                        <a:t>für </a:t>
                      </a:r>
                      <a:r>
                        <a:rPr lang="de-DE" sz="2400" b="1" u="sng" baseline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FF0000"/>
                            </a:solidFill>
                          </a:uFill>
                          <a:latin typeface="+mj-lt"/>
                        </a:rPr>
                        <a:t>Fiskus &amp; Sozialversicherungen durch Tarifflucht in </a:t>
                      </a:r>
                      <a:r>
                        <a:rPr lang="de-DE" sz="2400" b="1" u="sng" baseline="0" dirty="0" smtClean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FF0000"/>
                            </a:solidFill>
                          </a:uFill>
                          <a:latin typeface="+mj-lt"/>
                        </a:rPr>
                        <a:t>Baden-Württemberg!</a:t>
                      </a:r>
                      <a:r>
                        <a:rPr lang="de-DE" sz="2400" dirty="0">
                          <a:effectLst/>
                          <a:latin typeface="+mj-lt"/>
                        </a:rPr>
                        <a:t/>
                      </a:r>
                      <a:br>
                        <a:rPr lang="de-DE" sz="2400" dirty="0">
                          <a:effectLst/>
                          <a:latin typeface="+mj-lt"/>
                        </a:rPr>
                      </a:br>
                      <a:endParaRPr lang="de-DE" sz="2400" dirty="0">
                        <a:effectLst/>
                        <a:latin typeface="+mj-lt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20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  Aufgrund </a:t>
                      </a:r>
                      <a:r>
                        <a:rPr lang="de-DE" sz="20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von Tarifflucht und Lohndumping </a:t>
                      </a:r>
                      <a:r>
                        <a:rPr lang="de-DE" sz="20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entgehen den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2000" b="1" kern="1200" dirty="0" smtClean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	</a:t>
                      </a:r>
                      <a:r>
                        <a:rPr lang="de-DE" sz="20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› </a:t>
                      </a:r>
                      <a:r>
                        <a:rPr lang="de-DE" sz="20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Sozialversicherungen </a:t>
                      </a:r>
                      <a:r>
                        <a:rPr lang="de-DE" sz="20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jährlich 2,6 Milliarden Euro und </a:t>
                      </a:r>
                      <a:r>
                        <a:rPr lang="de-DE" sz="20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dem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2000" b="1" kern="1200" dirty="0" smtClean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	</a:t>
                      </a:r>
                      <a:r>
                        <a:rPr lang="de-DE" sz="20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› </a:t>
                      </a:r>
                      <a:r>
                        <a:rPr lang="de-DE" sz="20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Fiskus </a:t>
                      </a:r>
                      <a:r>
                        <a:rPr lang="de-DE" sz="20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1,6 Milliarden Euro an Einkommensteuer </a:t>
                      </a:r>
                      <a:endParaRPr lang="de-DE" sz="20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de-DE" sz="20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20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  Wären </a:t>
                      </a:r>
                      <a:r>
                        <a:rPr lang="de-DE" sz="20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alle Beschäftigten im Südwesten tarifgebunden, würden das Land und der Bund </a:t>
                      </a:r>
                      <a:endParaRPr lang="de-DE" sz="20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20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	</a:t>
                      </a:r>
                      <a:r>
                        <a:rPr lang="de-DE" sz="20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› </a:t>
                      </a:r>
                      <a:r>
                        <a:rPr lang="de-DE" sz="20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jeweils </a:t>
                      </a:r>
                      <a:r>
                        <a:rPr lang="de-DE" sz="20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695 Millionen Euro mehr an Einkommensteuer </a:t>
                      </a:r>
                      <a:r>
                        <a:rPr lang="de-DE" sz="20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erhalten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2000" b="1" kern="1200" dirty="0" smtClean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   	</a:t>
                      </a:r>
                      <a:r>
                        <a:rPr lang="de-DE" sz="20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›</a:t>
                      </a:r>
                      <a:r>
                        <a:rPr lang="de-DE" sz="2000" b="1" kern="1200" baseline="0" dirty="0" smtClean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20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An </a:t>
                      </a:r>
                      <a:r>
                        <a:rPr lang="de-DE" sz="20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die Kommunen flössen zusätzlich 245 Millionen </a:t>
                      </a:r>
                      <a:r>
                        <a:rPr lang="de-DE" sz="20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Euro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20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		</a:t>
                      </a:r>
                      <a:r>
                        <a:rPr lang="de-DE" sz="20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→ </a:t>
                      </a:r>
                      <a:r>
                        <a:rPr lang="de-DE" sz="20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insg</a:t>
                      </a:r>
                      <a:r>
                        <a:rPr lang="de-DE" sz="20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. 1,6 </a:t>
                      </a:r>
                      <a:r>
                        <a:rPr lang="de-DE" sz="20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Milliarden</a:t>
                      </a:r>
                      <a:endParaRPr lang="de-DE" sz="20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2000" marR="72000" marT="72000" marB="720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8708366"/>
              </p:ext>
            </p:extLst>
          </p:nvPr>
        </p:nvGraphicFramePr>
        <p:xfrm>
          <a:off x="774915" y="4036141"/>
          <a:ext cx="9928061" cy="2628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28061"/>
              </a:tblGrid>
              <a:tr h="17510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2000" b="1" u="sng" kern="1200" baseline="0" dirty="0" smtClean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FF0000"/>
                            </a:solidFill>
                          </a:uFill>
                          <a:latin typeface="+mj-lt"/>
                          <a:ea typeface="+mn-ea"/>
                          <a:cs typeface="+mn-cs"/>
                        </a:rPr>
                        <a:t>3,7 Milliarden Euro Verlust für Arbeitnehmerinnen und Arbeitnehmer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2000" b="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Die</a:t>
                      </a:r>
                      <a:r>
                        <a:rPr lang="de-DE" sz="20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mangelnde </a:t>
                      </a:r>
                      <a:r>
                        <a:rPr lang="de-DE" sz="20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Tarifbindung wirkt sich </a:t>
                      </a:r>
                      <a:r>
                        <a:rPr lang="de-DE" sz="20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unmittelbar auf </a:t>
                      </a:r>
                      <a:r>
                        <a:rPr lang="de-DE" sz="20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die Kaufkraft </a:t>
                      </a:r>
                      <a:r>
                        <a:rPr lang="de-DE" sz="20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aus,</a:t>
                      </a:r>
                      <a:r>
                        <a:rPr lang="de-DE" sz="2000" b="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d. h. umgekehrt</a:t>
                      </a:r>
                      <a:r>
                        <a:rPr lang="de-DE" sz="20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de-DE" sz="2000" b="1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200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 </a:t>
                      </a:r>
                      <a:r>
                        <a:rPr lang="de-DE" sz="20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20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flächendeckender Tarifbindung hätten die Beschäftigten in Baden-Württemberg </a:t>
                      </a:r>
                      <a:r>
                        <a:rPr lang="de-DE" sz="20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rund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20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	</a:t>
                      </a:r>
                      <a:r>
                        <a:rPr lang="de-DE" sz="20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› </a:t>
                      </a:r>
                      <a:r>
                        <a:rPr lang="de-DE" sz="20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3,7 </a:t>
                      </a:r>
                      <a:r>
                        <a:rPr lang="de-DE" sz="20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Milliarden Euro mehr pro Jahr im </a:t>
                      </a:r>
                      <a:r>
                        <a:rPr lang="de-DE" sz="20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Portemonnaie.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de-DE" sz="9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Die </a:t>
                      </a:r>
                      <a:r>
                        <a:rPr lang="de-DE" sz="18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Zahlen stammen aus einer Berechnung des Deutschen Gewerkschaftsbundes (DGB), der die jüngste Verdienststrukturerhebung (</a:t>
                      </a: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VSE) nach </a:t>
                      </a:r>
                      <a:r>
                        <a:rPr lang="de-DE" sz="18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Beschäftigten mit und ohne Tarifbindung des Statistischen Bundesamts zugrunde liegt. Diese bezieht sich auf das Jahr 2014.</a:t>
                      </a:r>
                    </a:p>
                  </a:txBody>
                  <a:tcPr marL="72000" marR="72000" marT="72000" marB="720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976" y="1"/>
            <a:ext cx="1489023" cy="101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122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8239895"/>
              </p:ext>
            </p:extLst>
          </p:nvPr>
        </p:nvGraphicFramePr>
        <p:xfrm>
          <a:off x="750230" y="1118452"/>
          <a:ext cx="10680897" cy="5286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80897"/>
              </a:tblGrid>
              <a:tr h="31447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+mj-lt"/>
                        </a:rPr>
                        <a:t>Der DGB Baden-Württemberg hat beispielhaft errechnet, wie sich die Mindereinnahmen auf </a:t>
                      </a:r>
                      <a:r>
                        <a:rPr lang="de-DE" sz="2000" dirty="0" smtClean="0">
                          <a:effectLst/>
                          <a:latin typeface="+mj-lt"/>
                        </a:rPr>
                        <a:t>die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2000" b="1" dirty="0" smtClean="0">
                          <a:effectLst/>
                          <a:latin typeface="+mj-lt"/>
                        </a:rPr>
                        <a:t>Kommunen</a:t>
                      </a:r>
                      <a:r>
                        <a:rPr lang="de-DE" sz="200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de-DE" sz="2000" dirty="0">
                          <a:effectLst/>
                          <a:latin typeface="+mj-lt"/>
                        </a:rPr>
                        <a:t>auswirken, denen </a:t>
                      </a:r>
                      <a:r>
                        <a:rPr lang="de-DE" sz="2000" b="1" dirty="0">
                          <a:effectLst/>
                          <a:latin typeface="+mj-lt"/>
                        </a:rPr>
                        <a:t>15 Prozent der Steuereinnahmen zustehen</a:t>
                      </a:r>
                      <a:r>
                        <a:rPr lang="de-DE" sz="2000" dirty="0">
                          <a:effectLst/>
                          <a:latin typeface="+mj-lt"/>
                        </a:rPr>
                        <a:t>. </a:t>
                      </a:r>
                      <a:endParaRPr lang="de-DE" sz="2000" dirty="0" smtClean="0">
                        <a:effectLst/>
                        <a:latin typeface="+mj-lt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de-DE" sz="2000" dirty="0" smtClean="0">
                        <a:effectLst/>
                        <a:latin typeface="+mj-lt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de-DE" sz="2000" dirty="0" smtClean="0">
                        <a:effectLst/>
                        <a:latin typeface="+mj-lt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2000" dirty="0" smtClean="0">
                          <a:effectLst/>
                          <a:latin typeface="+mj-lt"/>
                        </a:rPr>
                        <a:t>	Stuttgart 	</a:t>
                      </a:r>
                      <a:r>
                        <a:rPr lang="de-DE" sz="2000" b="0" dirty="0" smtClean="0">
                          <a:solidFill>
                            <a:schemeClr val="accent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→</a:t>
                      </a:r>
                      <a:r>
                        <a:rPr lang="de-DE" sz="2000" dirty="0" smtClean="0">
                          <a:effectLst/>
                          <a:latin typeface="+mj-lt"/>
                        </a:rPr>
                        <a:t> rund14 </a:t>
                      </a:r>
                      <a:r>
                        <a:rPr lang="de-DE" sz="2000" dirty="0">
                          <a:effectLst/>
                          <a:latin typeface="+mj-lt"/>
                        </a:rPr>
                        <a:t>Millionen </a:t>
                      </a:r>
                      <a:r>
                        <a:rPr lang="de-DE" sz="2000" dirty="0" smtClean="0">
                          <a:effectLst/>
                          <a:latin typeface="+mj-lt"/>
                        </a:rPr>
                        <a:t>Euro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2000" dirty="0" smtClean="0">
                          <a:effectLst/>
                          <a:latin typeface="+mj-lt"/>
                        </a:rPr>
                        <a:t>	Mannheim  	</a:t>
                      </a:r>
                      <a:r>
                        <a:rPr lang="de-DE" sz="2000" b="0" dirty="0" smtClean="0">
                          <a:solidFill>
                            <a:schemeClr val="accent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→ </a:t>
                      </a:r>
                      <a:r>
                        <a:rPr lang="de-DE" sz="2000" dirty="0" smtClean="0">
                          <a:effectLst/>
                          <a:latin typeface="+mj-lt"/>
                        </a:rPr>
                        <a:t>7 Millionen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2000" dirty="0" smtClean="0">
                          <a:effectLst/>
                          <a:latin typeface="+mj-lt"/>
                        </a:rPr>
                        <a:t>	</a:t>
                      </a:r>
                      <a:r>
                        <a:rPr lang="de-DE" sz="2000" b="1" dirty="0" smtClean="0">
                          <a:effectLst/>
                          <a:latin typeface="+mj-lt"/>
                        </a:rPr>
                        <a:t>Pforzheim </a:t>
                      </a:r>
                      <a:r>
                        <a:rPr lang="de-DE" sz="2000" dirty="0" smtClean="0">
                          <a:effectLst/>
                          <a:latin typeface="+mj-lt"/>
                        </a:rPr>
                        <a:t>	</a:t>
                      </a:r>
                      <a:r>
                        <a:rPr lang="de-DE" sz="2000" b="0" dirty="0" smtClean="0">
                          <a:solidFill>
                            <a:schemeClr val="accent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→ </a:t>
                      </a:r>
                      <a:r>
                        <a:rPr lang="de-DE" sz="2000" dirty="0" smtClean="0">
                          <a:effectLst/>
                          <a:latin typeface="+mj-lt"/>
                        </a:rPr>
                        <a:t>rund </a:t>
                      </a:r>
                      <a:r>
                        <a:rPr lang="de-DE" sz="2000" b="1" dirty="0">
                          <a:effectLst/>
                          <a:latin typeface="+mj-lt"/>
                        </a:rPr>
                        <a:t>2,7 </a:t>
                      </a:r>
                      <a:r>
                        <a:rPr lang="de-DE" sz="2000" b="1" dirty="0" smtClean="0">
                          <a:effectLst/>
                          <a:latin typeface="+mj-lt"/>
                        </a:rPr>
                        <a:t>Millionen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2000" dirty="0" smtClean="0">
                          <a:effectLst/>
                          <a:latin typeface="+mj-lt"/>
                        </a:rPr>
                        <a:t>	</a:t>
                      </a:r>
                      <a:r>
                        <a:rPr lang="de-DE" sz="2000" b="1" dirty="0" err="1" smtClean="0">
                          <a:effectLst/>
                          <a:latin typeface="+mj-lt"/>
                        </a:rPr>
                        <a:t>Enzkreis</a:t>
                      </a:r>
                      <a:r>
                        <a:rPr lang="de-DE" sz="2000" dirty="0" smtClean="0">
                          <a:effectLst/>
                          <a:latin typeface="+mj-lt"/>
                        </a:rPr>
                        <a:t> 		</a:t>
                      </a:r>
                      <a:r>
                        <a:rPr lang="de-DE" sz="2000" b="0" dirty="0" smtClean="0">
                          <a:solidFill>
                            <a:schemeClr val="accent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→</a:t>
                      </a:r>
                      <a:r>
                        <a:rPr lang="de-DE" sz="2000" b="1" dirty="0" smtClean="0">
                          <a:solidFill>
                            <a:schemeClr val="accent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20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gut </a:t>
                      </a:r>
                      <a:r>
                        <a:rPr lang="de-DE" sz="2000" b="1" dirty="0" smtClean="0">
                          <a:effectLst/>
                          <a:latin typeface="+mj-lt"/>
                        </a:rPr>
                        <a:t>4,3 </a:t>
                      </a:r>
                      <a:r>
                        <a:rPr lang="de-DE" sz="2000" b="1" dirty="0">
                          <a:effectLst/>
                          <a:latin typeface="+mj-lt"/>
                        </a:rPr>
                        <a:t>Millionen </a:t>
                      </a:r>
                      <a:r>
                        <a:rPr lang="de-DE" sz="2000" dirty="0" smtClean="0">
                          <a:effectLst/>
                          <a:latin typeface="+mj-lt"/>
                        </a:rPr>
                        <a:t>jährlich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de-DE" sz="2000" dirty="0" smtClean="0">
                        <a:effectLst/>
                        <a:latin typeface="+mj-lt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de-DE" sz="2000" dirty="0" smtClean="0">
                        <a:effectLst/>
                        <a:latin typeface="+mj-lt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2000" dirty="0" smtClean="0">
                          <a:effectLst/>
                          <a:latin typeface="+mj-lt"/>
                        </a:rPr>
                        <a:t>Das entspricht ca. </a:t>
                      </a:r>
                      <a:r>
                        <a:rPr lang="de-DE" sz="2000" dirty="0">
                          <a:effectLst/>
                          <a:latin typeface="+mj-lt"/>
                        </a:rPr>
                        <a:t>22 Euro je </a:t>
                      </a:r>
                      <a:r>
                        <a:rPr lang="de-DE" sz="2000" dirty="0" smtClean="0">
                          <a:effectLst/>
                          <a:latin typeface="+mj-lt"/>
                        </a:rPr>
                        <a:t>Einwohner einer Stadt oder einer Gemeinde.</a:t>
                      </a:r>
                      <a:endParaRPr lang="de-DE" sz="2000" dirty="0">
                        <a:effectLst/>
                        <a:latin typeface="+mj-lt"/>
                        <a:ea typeface="DGB" panose="020B0406020204020204" pitchFamily="34" charset="0"/>
                      </a:endParaRPr>
                    </a:p>
                  </a:txBody>
                  <a:tcPr marL="72000" marR="72000" marT="72000" marB="720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9630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de-DE" sz="20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2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Doch für immer </a:t>
                      </a:r>
                      <a:r>
                        <a:rPr lang="de-DE" sz="2000" b="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weniger</a:t>
                      </a:r>
                      <a:r>
                        <a:rPr lang="de-DE" sz="2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Beschäftigte und Betriebe gilt in Deutschland ein Tarifvertrag!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2018 waren nur noch 56 Prozent der Beschäftigten im Westen und 45 Prozent im Osten tarifgebunden. </a:t>
                      </a:r>
                      <a:r>
                        <a:rPr lang="de-DE" sz="2000" b="0" u="sng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Zum Vergleich</a:t>
                      </a:r>
                      <a:r>
                        <a:rPr lang="de-DE" sz="2000" b="0" u="sng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im Jahr </a:t>
                      </a:r>
                      <a:r>
                        <a:rPr lang="de-DE" sz="2000" b="0" u="sng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2000: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70 % der Beschäftigten im Westen und 55 % im Osten sind tarifgebunden.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de-DE" sz="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  <a:ea typeface="DGB" panose="020B0406020204020204" pitchFamily="34" charset="0"/>
                      </a:endParaRPr>
                    </a:p>
                  </a:txBody>
                  <a:tcPr marL="72000" marR="72000" marT="72000" marB="720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extfeld 1"/>
          <p:cNvSpPr txBox="1"/>
          <p:nvPr/>
        </p:nvSpPr>
        <p:spPr>
          <a:xfrm>
            <a:off x="827559" y="323505"/>
            <a:ext cx="5616624" cy="70788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de-DE" sz="4000" dirty="0">
                <a:latin typeface="+mj-lt"/>
              </a:rPr>
              <a:t>Bedeutung für Kommunen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976" y="1"/>
            <a:ext cx="1489023" cy="101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431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650823" y="380847"/>
            <a:ext cx="10598046" cy="600164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de-DE" sz="4000" b="1" dirty="0" smtClean="0"/>
              <a:t>Von </a:t>
            </a:r>
            <a:r>
              <a:rPr lang="de-DE" sz="4000" b="1" dirty="0"/>
              <a:t>einem Tarifvertrag im </a:t>
            </a:r>
            <a:r>
              <a:rPr lang="de-DE" sz="4000" b="1" dirty="0" smtClean="0"/>
              <a:t>Betrieb,</a:t>
            </a:r>
            <a:br>
              <a:rPr lang="de-DE" sz="4000" b="1" dirty="0" smtClean="0"/>
            </a:br>
            <a:r>
              <a:rPr lang="de-DE" sz="4000" b="1" dirty="0" smtClean="0"/>
              <a:t>Unternehmen</a:t>
            </a:r>
            <a:r>
              <a:rPr lang="de-DE" sz="4000" b="1" dirty="0"/>
              <a:t>, </a:t>
            </a:r>
            <a:r>
              <a:rPr lang="de-DE" sz="4000" b="1" dirty="0" smtClean="0"/>
              <a:t>… profitieren </a:t>
            </a:r>
            <a:r>
              <a:rPr lang="de-DE" sz="4000" b="1" dirty="0"/>
              <a:t>alle!</a:t>
            </a:r>
          </a:p>
          <a:p>
            <a:endParaRPr lang="de-DE" sz="2400" b="1" dirty="0" smtClean="0"/>
          </a:p>
          <a:p>
            <a:endParaRPr lang="de-DE" sz="2400" b="1" dirty="0"/>
          </a:p>
          <a:p>
            <a:endParaRPr lang="de-DE" sz="2400" b="1" dirty="0"/>
          </a:p>
          <a:p>
            <a:pPr marL="1874838" indent="-342900">
              <a:buFont typeface="Wingdings" panose="05000000000000000000" pitchFamily="2" charset="2"/>
              <a:buChar char="§"/>
            </a:pPr>
            <a:r>
              <a:rPr lang="de-DE" sz="2800" b="1" dirty="0">
                <a:solidFill>
                  <a:srgbClr val="FF0000"/>
                </a:solidFill>
              </a:rPr>
              <a:t>Arbeitnehmerinnen und Arbeitnehmer</a:t>
            </a:r>
          </a:p>
          <a:p>
            <a:pPr marL="1874838" indent="-342900">
              <a:buFont typeface="Wingdings" panose="05000000000000000000" pitchFamily="2" charset="2"/>
              <a:buChar char="§"/>
            </a:pPr>
            <a:r>
              <a:rPr lang="de-DE" sz="2800" b="1" dirty="0">
                <a:solidFill>
                  <a:srgbClr val="FF0000"/>
                </a:solidFill>
              </a:rPr>
              <a:t>Stadt und Gemeinde</a:t>
            </a:r>
          </a:p>
          <a:p>
            <a:pPr marL="1874838" indent="-342900">
              <a:buFont typeface="Wingdings" panose="05000000000000000000" pitchFamily="2" charset="2"/>
              <a:buChar char="§"/>
            </a:pPr>
            <a:r>
              <a:rPr lang="de-DE" sz="2800" b="1" dirty="0">
                <a:solidFill>
                  <a:srgbClr val="FF0000"/>
                </a:solidFill>
              </a:rPr>
              <a:t>Bund und Land</a:t>
            </a:r>
          </a:p>
          <a:p>
            <a:pPr marL="1874838" indent="-342900">
              <a:buFont typeface="Wingdings" panose="05000000000000000000" pitchFamily="2" charset="2"/>
              <a:buChar char="§"/>
            </a:pPr>
            <a:r>
              <a:rPr lang="de-DE" sz="2800" b="1" dirty="0">
                <a:solidFill>
                  <a:srgbClr val="FF0000"/>
                </a:solidFill>
              </a:rPr>
              <a:t>Wirtschaft und Arbeitgeber</a:t>
            </a:r>
          </a:p>
          <a:p>
            <a:endParaRPr lang="de-DE" sz="2400" dirty="0" smtClean="0"/>
          </a:p>
          <a:p>
            <a:endParaRPr lang="de-DE" sz="2400" dirty="0"/>
          </a:p>
          <a:p>
            <a:r>
              <a:rPr lang="de-DE" sz="2400" b="1" dirty="0"/>
              <a:t>Daher wollen wir die Tarifbindung zusammen für alle stärken!</a:t>
            </a:r>
            <a:br>
              <a:rPr lang="de-DE" sz="2400" b="1" dirty="0"/>
            </a:br>
            <a:r>
              <a:rPr lang="de-DE" sz="2400" b="1" dirty="0">
                <a:solidFill>
                  <a:srgbClr val="FF0000"/>
                </a:solidFill>
              </a:rPr>
              <a:t>Das geht! </a:t>
            </a:r>
            <a:r>
              <a:rPr lang="de-DE" sz="2400" b="1" dirty="0">
                <a:solidFill>
                  <a:srgbClr val="4CC49C"/>
                </a:solidFill>
              </a:rPr>
              <a:t>Gemeinsam!</a:t>
            </a:r>
            <a:r>
              <a:rPr lang="de-DE" sz="2400" b="1" dirty="0"/>
              <a:t/>
            </a:r>
            <a:br>
              <a:rPr lang="de-DE" sz="2400" b="1" dirty="0"/>
            </a:br>
            <a:endParaRPr lang="de-DE" sz="2400" b="1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976" y="1"/>
            <a:ext cx="1489023" cy="101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24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619827" y="509069"/>
            <a:ext cx="10598046" cy="594008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de-DE" sz="4000" b="1" dirty="0" smtClean="0">
                <a:solidFill>
                  <a:srgbClr val="FF0000"/>
                </a:solidFill>
              </a:rPr>
              <a:t>FAZIT</a:t>
            </a:r>
          </a:p>
          <a:p>
            <a:endParaRPr lang="de-DE" sz="4000" b="1" dirty="0"/>
          </a:p>
          <a:p>
            <a:pPr algn="ctr"/>
            <a:r>
              <a:rPr lang="de-DE" sz="2800" b="1" dirty="0"/>
              <a:t>Care Arbeit ist </a:t>
            </a:r>
            <a:r>
              <a:rPr lang="de-DE" sz="2800" b="1" dirty="0" smtClean="0"/>
              <a:t>systemrelevant. </a:t>
            </a:r>
            <a:endParaRPr lang="de-DE" sz="2800" b="1" dirty="0"/>
          </a:p>
          <a:p>
            <a:pPr algn="ctr"/>
            <a:endParaRPr lang="de-DE" sz="2800" b="1" dirty="0" smtClean="0"/>
          </a:p>
          <a:p>
            <a:pPr algn="ctr"/>
            <a:r>
              <a:rPr lang="de-DE" sz="2800" b="1" dirty="0" smtClean="0"/>
              <a:t>Gerade in Care Berufen profitieren Frauen von einer Tarifbindung!</a:t>
            </a:r>
          </a:p>
          <a:p>
            <a:pPr algn="ctr"/>
            <a:endParaRPr lang="de-DE" sz="2800" b="1" dirty="0"/>
          </a:p>
          <a:p>
            <a:pPr algn="ctr"/>
            <a:r>
              <a:rPr lang="de-DE" sz="2800" b="1" dirty="0" smtClean="0"/>
              <a:t>Den (Mehr-) Wert der Arbeit anerkennen</a:t>
            </a:r>
          </a:p>
          <a:p>
            <a:pPr algn="ctr"/>
            <a:r>
              <a:rPr lang="de-DE" sz="2800" b="1" dirty="0"/>
              <a:t>b</a:t>
            </a:r>
            <a:r>
              <a:rPr lang="de-DE" sz="2800" b="1" dirty="0" smtClean="0"/>
              <a:t>edeutet für ALLE ein Gewinn.</a:t>
            </a:r>
          </a:p>
          <a:p>
            <a:pPr algn="ctr"/>
            <a:endParaRPr lang="de-DE" sz="2800" b="1" dirty="0" smtClean="0"/>
          </a:p>
          <a:p>
            <a:pPr algn="ctr"/>
            <a:r>
              <a:rPr lang="de-DE" sz="2800" b="1" dirty="0" smtClean="0"/>
              <a:t>Tarifbindung finanziert</a:t>
            </a:r>
          </a:p>
          <a:p>
            <a:pPr algn="ctr"/>
            <a:r>
              <a:rPr lang="de-DE" sz="2800" b="1" smtClean="0"/>
              <a:t>(für </a:t>
            </a:r>
            <a:r>
              <a:rPr lang="de-DE" sz="2800" b="1" dirty="0" smtClean="0"/>
              <a:t>Mensch </a:t>
            </a:r>
            <a:r>
              <a:rPr lang="de-DE" sz="2800" b="1" smtClean="0"/>
              <a:t>und Kommune) </a:t>
            </a:r>
            <a:r>
              <a:rPr lang="de-DE" sz="2800" b="1" dirty="0" smtClean="0"/>
              <a:t>ein </a:t>
            </a:r>
            <a:r>
              <a:rPr lang="de-DE" sz="2800" b="1" smtClean="0"/>
              <a:t>besser Leben</a:t>
            </a:r>
            <a:r>
              <a:rPr lang="de-DE" sz="2800" b="1" dirty="0" smtClean="0"/>
              <a:t>!</a:t>
            </a:r>
          </a:p>
          <a:p>
            <a:endParaRPr lang="de-DE" sz="1400" b="1" dirty="0" smtClean="0"/>
          </a:p>
          <a:p>
            <a:endParaRPr lang="de-DE" sz="1400" b="1" dirty="0"/>
          </a:p>
          <a:p>
            <a:r>
              <a:rPr lang="de-DE" sz="2000" b="1" dirty="0" smtClean="0">
                <a:solidFill>
                  <a:srgbClr val="C00000"/>
                </a:solidFill>
              </a:rPr>
              <a:t>Vielen Dank für die Aufmerksamkeit!</a:t>
            </a:r>
            <a:endParaRPr lang="de-DE" sz="2000" b="1" dirty="0">
              <a:solidFill>
                <a:srgbClr val="C00000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976" y="1"/>
            <a:ext cx="1489023" cy="101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993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558308"/>
            <a:ext cx="9306998" cy="1325563"/>
          </a:xfrm>
        </p:spPr>
        <p:txBody>
          <a:bodyPr>
            <a:normAutofit/>
          </a:bodyPr>
          <a:lstStyle/>
          <a:p>
            <a:r>
              <a:rPr lang="de-DE" sz="4000" dirty="0" smtClean="0"/>
              <a:t>Care Arbeit </a:t>
            </a:r>
            <a:r>
              <a:rPr lang="de-DE" dirty="0" smtClean="0"/>
              <a:t>- </a:t>
            </a:r>
            <a:r>
              <a:rPr lang="de-DE" sz="2800" dirty="0" smtClean="0"/>
              <a:t>Grundsätzliches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198" y="0"/>
            <a:ext cx="2046802" cy="1399523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838200" y="1526509"/>
            <a:ext cx="10971508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7163"/>
            <a:r>
              <a:rPr lang="de-DE" sz="2000" b="1" dirty="0" smtClean="0"/>
              <a:t>Definition: </a:t>
            </a:r>
            <a:r>
              <a:rPr lang="de-DE" sz="2000" b="1" dirty="0" smtClean="0">
                <a:solidFill>
                  <a:srgbClr val="FF0000"/>
                </a:solidFill>
              </a:rPr>
              <a:t>bezahlte </a:t>
            </a:r>
            <a:r>
              <a:rPr lang="de-DE" sz="2000" dirty="0"/>
              <a:t>und </a:t>
            </a:r>
            <a:r>
              <a:rPr lang="de-DE" sz="2000" b="1" dirty="0">
                <a:solidFill>
                  <a:srgbClr val="FF0000"/>
                </a:solidFill>
              </a:rPr>
              <a:t>unbezahlte</a:t>
            </a:r>
            <a:r>
              <a:rPr lang="de-DE" sz="2000" b="1" dirty="0"/>
              <a:t> </a:t>
            </a:r>
            <a:r>
              <a:rPr lang="de-DE" sz="2000" dirty="0"/>
              <a:t>Arbeit, </a:t>
            </a:r>
            <a:r>
              <a:rPr lang="de-DE" sz="2000" dirty="0" smtClean="0"/>
              <a:t>mit </a:t>
            </a:r>
            <a:r>
              <a:rPr lang="de-DE" sz="2000" dirty="0"/>
              <a:t>der </a:t>
            </a:r>
            <a:r>
              <a:rPr lang="de-DE" sz="2000" b="1" dirty="0" smtClean="0"/>
              <a:t>Personen</a:t>
            </a:r>
            <a:r>
              <a:rPr lang="de-DE" sz="2000" dirty="0" smtClean="0"/>
              <a:t>,</a:t>
            </a:r>
            <a:br>
              <a:rPr lang="de-DE" sz="2000" dirty="0" smtClean="0"/>
            </a:br>
            <a:r>
              <a:rPr lang="de-DE" sz="2000" dirty="0" smtClean="0"/>
              <a:t>die in Lebensphasen </a:t>
            </a:r>
            <a:r>
              <a:rPr lang="de-DE" sz="2000" dirty="0"/>
              <a:t>oder in besonderen </a:t>
            </a:r>
            <a:r>
              <a:rPr lang="de-DE" sz="2000" dirty="0" smtClean="0"/>
              <a:t>Lebenssituationen</a:t>
            </a:r>
            <a:br>
              <a:rPr lang="de-DE" sz="2000" dirty="0" smtClean="0"/>
            </a:br>
            <a:r>
              <a:rPr lang="de-DE" sz="2000" b="1" dirty="0" smtClean="0"/>
              <a:t>abhängig </a:t>
            </a:r>
            <a:r>
              <a:rPr lang="de-DE" sz="2000" dirty="0"/>
              <a:t>sind, </a:t>
            </a:r>
            <a:r>
              <a:rPr lang="de-DE" sz="2000" b="1" dirty="0"/>
              <a:t>versorgt </a:t>
            </a:r>
            <a:r>
              <a:rPr lang="de-DE" sz="2000" dirty="0"/>
              <a:t>werden. </a:t>
            </a:r>
            <a:r>
              <a:rPr lang="de-DE" sz="2000" dirty="0" smtClean="0"/>
              <a:t> </a:t>
            </a:r>
            <a:r>
              <a:rPr lang="de-DE" sz="2000" b="1" dirty="0" smtClean="0">
                <a:solidFill>
                  <a:srgbClr val="FF0000"/>
                </a:solidFill>
              </a:rPr>
              <a:t>→ </a:t>
            </a:r>
            <a:r>
              <a:rPr lang="de-DE" sz="2400" b="1" dirty="0" smtClean="0">
                <a:solidFill>
                  <a:srgbClr val="FF0000"/>
                </a:solidFill>
              </a:rPr>
              <a:t>Care Arbeit ist systemrelevant! </a:t>
            </a:r>
            <a:endParaRPr lang="de-DE" sz="2400" b="1" dirty="0">
              <a:solidFill>
                <a:srgbClr val="FF0000"/>
              </a:solidFill>
            </a:endParaRPr>
          </a:p>
          <a:p>
            <a:endParaRPr lang="de-DE" sz="2000" b="1" dirty="0" smtClean="0"/>
          </a:p>
          <a:p>
            <a:r>
              <a:rPr lang="de-DE" sz="2000" dirty="0" smtClean="0"/>
              <a:t>Wäre 1/3 der privaten Care Arbeit in Pflege, Kinderbetreuung oder häuslichen Diensten in Erwerbsarbeit umgewandelt, gäbe dies ein Wachstumsimpuls von ca. 1 Prozent des Bruttoinlandsproduktes mit ca. 667.000 zusätzlichen Arbeitsplätzen (Quelle: </a:t>
            </a:r>
            <a:r>
              <a:rPr lang="de-DE" sz="2000" dirty="0" err="1" smtClean="0"/>
              <a:t>Prognos</a:t>
            </a:r>
            <a:r>
              <a:rPr lang="de-DE" sz="2000" dirty="0" smtClean="0"/>
              <a:t> AG).</a:t>
            </a:r>
          </a:p>
          <a:p>
            <a:endParaRPr lang="de-DE" sz="2000" dirty="0"/>
          </a:p>
          <a:p>
            <a:r>
              <a:rPr lang="de-DE" sz="2000" b="1" dirty="0" smtClean="0"/>
              <a:t>Das bedeutet, soziale </a:t>
            </a:r>
            <a:r>
              <a:rPr lang="de-DE" sz="2000" b="1" dirty="0"/>
              <a:t>Dienstleistungen </a:t>
            </a:r>
            <a:r>
              <a:rPr lang="de-DE" sz="2000" b="1" dirty="0" smtClean="0"/>
              <a:t>führen </a:t>
            </a:r>
            <a:r>
              <a:rPr lang="de-DE" sz="2000" b="1" dirty="0"/>
              <a:t>zu mehr </a:t>
            </a:r>
            <a:r>
              <a:rPr lang="de-DE" sz="2000" b="1" dirty="0" smtClean="0"/>
              <a:t>Wachstum durch </a:t>
            </a:r>
            <a:r>
              <a:rPr lang="de-DE" sz="2000" b="1" dirty="0"/>
              <a:t>zusätzliche </a:t>
            </a:r>
            <a:r>
              <a:rPr lang="de-DE" sz="2000" b="1" dirty="0" smtClean="0"/>
              <a:t>Beschäftigung.</a:t>
            </a:r>
            <a:endParaRPr lang="de-DE" sz="2000" b="1" dirty="0"/>
          </a:p>
          <a:p>
            <a:endParaRPr lang="de-DE" sz="2000" b="1" dirty="0" smtClean="0"/>
          </a:p>
          <a:p>
            <a:r>
              <a:rPr lang="de-DE" sz="2000" b="1" dirty="0" smtClean="0">
                <a:solidFill>
                  <a:srgbClr val="FF0000"/>
                </a:solidFill>
              </a:rPr>
              <a:t>Stolpersteine der Care Arbeit</a:t>
            </a:r>
          </a:p>
          <a:p>
            <a:r>
              <a:rPr lang="de-DE" sz="2000" dirty="0" smtClean="0"/>
              <a:t>	Schlechtere Arbeitsbedingungen</a:t>
            </a:r>
          </a:p>
          <a:p>
            <a:r>
              <a:rPr lang="de-DE" sz="2000" dirty="0" smtClean="0"/>
              <a:t>	Niedrigere Löhne</a:t>
            </a:r>
          </a:p>
          <a:p>
            <a:r>
              <a:rPr lang="de-DE" sz="2000" dirty="0" smtClean="0"/>
              <a:t>	Mangelnde Wertschätzung und hergebrachte Rollenklischees</a:t>
            </a:r>
          </a:p>
          <a:p>
            <a:endParaRPr lang="de-DE" sz="900" dirty="0" smtClean="0"/>
          </a:p>
          <a:p>
            <a:r>
              <a:rPr lang="de-DE" sz="2000" b="1" dirty="0" smtClean="0">
                <a:solidFill>
                  <a:srgbClr val="FF0000"/>
                </a:solidFill>
              </a:rPr>
              <a:t>80 bis 85 % aller Arbeitnehmer*innen in Care Arbeit sind weiblich!</a:t>
            </a:r>
          </a:p>
          <a:p>
            <a:r>
              <a:rPr lang="de-DE" sz="2000" b="1" dirty="0" smtClean="0"/>
              <a:t>Die gesellschaftliche und finanzielle Aufwertung ist längst überfällig!</a:t>
            </a:r>
            <a:endParaRPr lang="de-DE" sz="20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186" y="1221089"/>
            <a:ext cx="2303568" cy="153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529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866" y="0"/>
            <a:ext cx="1905134" cy="1302656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18160" y="228583"/>
            <a:ext cx="10515600" cy="845489"/>
          </a:xfrm>
        </p:spPr>
        <p:txBody>
          <a:bodyPr>
            <a:normAutofit fontScale="90000"/>
          </a:bodyPr>
          <a:lstStyle/>
          <a:p>
            <a:r>
              <a:rPr lang="de-DE" dirty="0" smtClean="0">
                <a:ea typeface="Calibri" panose="020F0502020204030204" pitchFamily="34" charset="0"/>
              </a:rPr>
              <a:t>Care </a:t>
            </a:r>
            <a:r>
              <a:rPr lang="de-DE" dirty="0">
                <a:ea typeface="Calibri" panose="020F0502020204030204" pitchFamily="34" charset="0"/>
              </a:rPr>
              <a:t>Arbeit </a:t>
            </a:r>
            <a:r>
              <a:rPr lang="de-DE" sz="2800" dirty="0">
                <a:latin typeface="Calibri" panose="020F0502020204030204" pitchFamily="34" charset="0"/>
                <a:ea typeface="Calibri" panose="020F0502020204030204" pitchFamily="34" charset="0"/>
              </a:rPr>
              <a:t>– in der Corona-Krise</a:t>
            </a:r>
            <a:br>
              <a:rPr lang="de-DE" sz="2800" dirty="0"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de-DE" sz="2800" dirty="0"/>
          </a:p>
        </p:txBody>
      </p:sp>
      <p:sp>
        <p:nvSpPr>
          <p:cNvPr id="2" name="Rechteck 1"/>
          <p:cNvSpPr/>
          <p:nvPr/>
        </p:nvSpPr>
        <p:spPr>
          <a:xfrm>
            <a:off x="442570" y="1074072"/>
            <a:ext cx="11074758" cy="577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DE" sz="2300" dirty="0" smtClean="0"/>
              <a:t>In </a:t>
            </a:r>
            <a:r>
              <a:rPr lang="de-DE" sz="2300" dirty="0"/>
              <a:t>der Volkswirtschaft </a:t>
            </a:r>
            <a:r>
              <a:rPr lang="de-DE" sz="2300" dirty="0" smtClean="0"/>
              <a:t>bedeutet </a:t>
            </a:r>
            <a:r>
              <a:rPr lang="de-DE" sz="2300" b="1" dirty="0" smtClean="0"/>
              <a:t>Produktivität</a:t>
            </a:r>
            <a:r>
              <a:rPr lang="de-DE" sz="2300" dirty="0" smtClean="0"/>
              <a:t>: </a:t>
            </a:r>
            <a:r>
              <a:rPr lang="de-DE" sz="2300" b="1" dirty="0" smtClean="0">
                <a:solidFill>
                  <a:srgbClr val="FF0000"/>
                </a:solidFill>
              </a:rPr>
              <a:t>Wer </a:t>
            </a:r>
            <a:r>
              <a:rPr lang="de-DE" sz="2300" b="1" dirty="0">
                <a:solidFill>
                  <a:srgbClr val="FF0000"/>
                </a:solidFill>
              </a:rPr>
              <a:t>ein Essen kocht und es dann </a:t>
            </a:r>
            <a:r>
              <a:rPr lang="de-DE" sz="2300" b="1" dirty="0" smtClean="0">
                <a:solidFill>
                  <a:srgbClr val="FF0000"/>
                </a:solidFill>
              </a:rPr>
              <a:t>verkauft!</a:t>
            </a:r>
          </a:p>
          <a:p>
            <a:pPr>
              <a:spcAft>
                <a:spcPts val="0"/>
              </a:spcAft>
            </a:pPr>
            <a:r>
              <a:rPr lang="de-DE" sz="2400" b="1" dirty="0" smtClean="0"/>
              <a:t>Wer </a:t>
            </a:r>
            <a:r>
              <a:rPr lang="de-DE" sz="2400" b="1" dirty="0"/>
              <a:t>ein Essen </a:t>
            </a:r>
            <a:r>
              <a:rPr lang="de-DE" sz="2400" b="1" dirty="0" smtClean="0"/>
              <a:t>für </a:t>
            </a:r>
            <a:r>
              <a:rPr lang="de-DE" sz="2400" b="1" dirty="0"/>
              <a:t>seine Familie kocht, existiert in diesem Sinne </a:t>
            </a:r>
            <a:r>
              <a:rPr lang="de-DE" sz="2400" b="1" dirty="0" smtClean="0"/>
              <a:t>nicht!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de-DE" sz="1400" dirty="0" smtClean="0">
                <a:latin typeface="Calibri" panose="020F0502020204030204" pitchFamily="34" charset="0"/>
                <a:ea typeface="Calibri" panose="020F0502020204030204" pitchFamily="34" charset="0"/>
              </a:rPr>
              <a:t>In 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</a:rPr>
              <a:t>der Corona-Krise </a:t>
            </a:r>
            <a:r>
              <a:rPr lang="de-DE" sz="1400" dirty="0" smtClean="0">
                <a:latin typeface="Calibri" panose="020F0502020204030204" pitchFamily="34" charset="0"/>
                <a:ea typeface="Calibri" panose="020F0502020204030204" pitchFamily="34" charset="0"/>
              </a:rPr>
              <a:t>gilt 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</a:rPr>
              <a:t>es seit Ende März </a:t>
            </a:r>
            <a:r>
              <a:rPr lang="de-DE" sz="1400" dirty="0" smtClean="0">
                <a:latin typeface="Calibri" panose="020F0502020204030204" pitchFamily="34" charset="0"/>
                <a:ea typeface="Calibri" panose="020F0502020204030204" pitchFamily="34" charset="0"/>
              </a:rPr>
              <a:t>während 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</a:rPr>
              <a:t>der behördlich angeordneten Kita- oder Schulschließungen die Betreuung d</a:t>
            </a:r>
            <a:r>
              <a:rPr lang="de-DE" sz="1400" dirty="0" smtClean="0">
                <a:latin typeface="Calibri" panose="020F0502020204030204" pitchFamily="34" charset="0"/>
                <a:ea typeface="Calibri" panose="020F0502020204030204" pitchFamily="34" charset="0"/>
              </a:rPr>
              <a:t>er 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</a:rPr>
              <a:t>Kinder </a:t>
            </a:r>
            <a:r>
              <a:rPr lang="de-DE" sz="1400" dirty="0" smtClean="0">
                <a:latin typeface="Calibri" panose="020F0502020204030204" pitchFamily="34" charset="0"/>
                <a:ea typeface="Calibri" panose="020F0502020204030204" pitchFamily="34" charset="0"/>
              </a:rPr>
              <a:t>sicherzustellen (Eltern).  </a:t>
            </a:r>
            <a:r>
              <a:rPr lang="de-DE" sz="20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Durchschnittlich wird ca. 24,5 </a:t>
            </a:r>
            <a:r>
              <a:rPr lang="de-DE" sz="2000" b="1" dirty="0">
                <a:latin typeface="Calibri" panose="020F0502020204030204" pitchFamily="34" charset="0"/>
                <a:ea typeface="Calibri" panose="020F0502020204030204" pitchFamily="34" charset="0"/>
              </a:rPr>
              <a:t>Stunden pro Woche </a:t>
            </a:r>
            <a:r>
              <a:rPr lang="de-DE" sz="20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unbezahlte </a:t>
            </a:r>
            <a:r>
              <a:rPr lang="de-DE" sz="2000" b="1" dirty="0">
                <a:latin typeface="Calibri" panose="020F0502020204030204" pitchFamily="34" charset="0"/>
                <a:ea typeface="Calibri" panose="020F0502020204030204" pitchFamily="34" charset="0"/>
              </a:rPr>
              <a:t>Care Arbeit verrichtet. </a:t>
            </a:r>
          </a:p>
          <a:p>
            <a:pPr>
              <a:spcAft>
                <a:spcPts val="0"/>
              </a:spcAft>
            </a:pPr>
            <a:endParaRPr lang="de-DE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de-DE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Was </a:t>
            </a:r>
            <a:r>
              <a:rPr lang="de-DE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bedeutet dies insbesondere für die überwiegend von Frauen getätigte Care </a:t>
            </a:r>
            <a:r>
              <a:rPr lang="de-DE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Arbeit in der jetzigen Zeit?</a:t>
            </a:r>
          </a:p>
          <a:p>
            <a:pPr marL="4124325">
              <a:spcAft>
                <a:spcPts val="0"/>
              </a:spcAft>
            </a:pPr>
            <a:endParaRPr lang="de-DE" b="1" dirty="0" smtClean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479925" indent="274638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398963" algn="l"/>
                <a:tab pos="4754563" algn="l"/>
              </a:tabLst>
            </a:pP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</a:rPr>
              <a:t>Keine Trennung unbezahlte und bezahlte Arbeit, Homeoffice,  	</a:t>
            </a:r>
            <a:r>
              <a:rPr lang="de-DE" dirty="0" err="1" smtClean="0">
                <a:latin typeface="Calibri" panose="020F0502020204030204" pitchFamily="34" charset="0"/>
                <a:ea typeface="Calibri" panose="020F0502020204030204" pitchFamily="34" charset="0"/>
              </a:rPr>
              <a:t>homeschooling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</a:rPr>
              <a:t>, …</a:t>
            </a:r>
          </a:p>
          <a:p>
            <a:pPr marL="4479925" indent="274638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398963" algn="l"/>
                <a:tab pos="4754563" algn="l"/>
              </a:tabLst>
            </a:pPr>
            <a:r>
              <a:rPr lang="de-DE" dirty="0" smtClean="0"/>
              <a:t>27 </a:t>
            </a:r>
            <a:r>
              <a:rPr lang="de-DE" dirty="0"/>
              <a:t>Prozent der befragten Mütter mit Kindern unter 14 </a:t>
            </a:r>
            <a:r>
              <a:rPr lang="de-DE" dirty="0" smtClean="0"/>
              <a:t>Jahren 	reduzierten ihre Arbeitszeit, um ökonomische </a:t>
            </a:r>
            <a:r>
              <a:rPr lang="de-DE" dirty="0"/>
              <a:t>Ausfälle </a:t>
            </a:r>
            <a:r>
              <a:rPr lang="de-DE" dirty="0" smtClean="0"/>
              <a:t>zu 	minimieren, Folgen bleiben ungeachtet wie Rückkehrmöglichkeit, 	Erwerbsanschluss, ALG I, Rente, …</a:t>
            </a:r>
            <a:endParaRPr lang="de-DE" sz="1400" dirty="0"/>
          </a:p>
          <a:p>
            <a:pPr marL="4479925" indent="274638">
              <a:buFont typeface="Arial" panose="020B0604020202020204" pitchFamily="34" charset="0"/>
              <a:buChar char="•"/>
              <a:tabLst>
                <a:tab pos="4398963" algn="l"/>
                <a:tab pos="4754563" algn="l"/>
              </a:tabLst>
            </a:pPr>
            <a:r>
              <a:rPr lang="de-DE" dirty="0"/>
              <a:t>54 % der Frauen übernehmen ausschließlich in der Corona Krise </a:t>
            </a:r>
            <a:r>
              <a:rPr lang="de-DE" dirty="0" smtClean="0"/>
              <a:t>	die Sorgearbeit</a:t>
            </a:r>
          </a:p>
          <a:p>
            <a:pPr marL="4479925" indent="274638">
              <a:tabLst>
                <a:tab pos="4398963" algn="l"/>
                <a:tab pos="4754563" algn="l"/>
              </a:tabLst>
            </a:pPr>
            <a:endParaRPr lang="de-DE" sz="1600" dirty="0"/>
          </a:p>
          <a:p>
            <a:pPr marL="4479925" indent="274638">
              <a:tabLst>
                <a:tab pos="4398963" algn="l"/>
                <a:tab pos="4754563" algn="l"/>
              </a:tabLst>
            </a:pPr>
            <a:r>
              <a:rPr lang="de-DE" sz="1600" dirty="0" smtClean="0"/>
              <a:t>Zudem: die häusliche Pflege wächst auf über </a:t>
            </a:r>
            <a:r>
              <a:rPr lang="de-DE" sz="1600" dirty="0"/>
              <a:t>76 </a:t>
            </a:r>
            <a:r>
              <a:rPr lang="de-DE" sz="1600" dirty="0" smtClean="0"/>
              <a:t>%, </a:t>
            </a:r>
            <a:r>
              <a:rPr lang="de-DE" sz="1600" dirty="0"/>
              <a:t>Frauen sind </a:t>
            </a:r>
            <a:r>
              <a:rPr lang="de-DE" sz="1600" dirty="0" smtClean="0"/>
              <a:t>	mit </a:t>
            </a:r>
            <a:r>
              <a:rPr lang="de-DE" sz="1600" dirty="0"/>
              <a:t>70 % </a:t>
            </a:r>
            <a:r>
              <a:rPr lang="de-DE" sz="1600" dirty="0" smtClean="0"/>
              <a:t>	Hauptverantwortliche </a:t>
            </a:r>
            <a:r>
              <a:rPr lang="de-DE" sz="1600" dirty="0"/>
              <a:t>(</a:t>
            </a:r>
            <a:r>
              <a:rPr lang="de-DE" sz="1600" dirty="0" err="1"/>
              <a:t>Knauthe</a:t>
            </a:r>
            <a:r>
              <a:rPr lang="de-DE" sz="1600" dirty="0"/>
              <a:t>/</a:t>
            </a:r>
            <a:r>
              <a:rPr lang="de-DE" sz="1600" dirty="0" err="1"/>
              <a:t>Deindl</a:t>
            </a:r>
            <a:r>
              <a:rPr lang="de-DE" sz="1600" dirty="0"/>
              <a:t> </a:t>
            </a:r>
            <a:r>
              <a:rPr lang="de-DE" sz="1600" dirty="0" smtClean="0"/>
              <a:t>2019)</a:t>
            </a:r>
            <a:endParaRPr lang="de-DE" sz="1600" dirty="0"/>
          </a:p>
          <a:p>
            <a:pPr marL="4479925" indent="274638">
              <a:spcAft>
                <a:spcPts val="0"/>
              </a:spcAft>
              <a:tabLst>
                <a:tab pos="4398963" algn="l"/>
                <a:tab pos="4754563" algn="l"/>
              </a:tabLst>
            </a:pPr>
            <a:endParaRPr lang="de-DE" sz="1200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tabLst>
                <a:tab pos="4398963" algn="l"/>
                <a:tab pos="4754563" algn="l"/>
              </a:tabLst>
            </a:pPr>
            <a:r>
              <a:rPr lang="de-DE" sz="1200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r>
              <a:rPr lang="de-DE" sz="1200" i="1" dirty="0">
                <a:latin typeface="Calibri" panose="020F0502020204030204" pitchFamily="34" charset="0"/>
                <a:ea typeface="Calibri" panose="020F0502020204030204" pitchFamily="34" charset="0"/>
              </a:rPr>
              <a:t>Auszüge aus dem </a:t>
            </a:r>
            <a:r>
              <a:rPr lang="de-DE" sz="1200" i="1" dirty="0" err="1">
                <a:latin typeface="Calibri" panose="020F0502020204030204" pitchFamily="34" charset="0"/>
                <a:ea typeface="Calibri" panose="020F0502020204030204" pitchFamily="34" charset="0"/>
              </a:rPr>
              <a:t>policy</a:t>
            </a:r>
            <a:r>
              <a:rPr lang="de-DE" sz="1200" i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sz="1200" i="1" dirty="0" err="1">
                <a:latin typeface="Calibri" panose="020F0502020204030204" pitchFamily="34" charset="0"/>
                <a:ea typeface="Calibri" panose="020F0502020204030204" pitchFamily="34" charset="0"/>
              </a:rPr>
              <a:t>brief</a:t>
            </a:r>
            <a:r>
              <a:rPr lang="de-DE" sz="1200" i="1" dirty="0">
                <a:latin typeface="Calibri" panose="020F0502020204030204" pitchFamily="34" charset="0"/>
                <a:ea typeface="Calibri" panose="020F0502020204030204" pitchFamily="34" charset="0"/>
              </a:rPr>
              <a:t> 5/2020 des Wirtschafts- und Sozialwissenschaftlichen Instituts WSI der </a:t>
            </a:r>
            <a:r>
              <a:rPr lang="de-DE" sz="1200" i="1" dirty="0" smtClean="0">
                <a:latin typeface="Calibri" panose="020F0502020204030204" pitchFamily="34" charset="0"/>
                <a:ea typeface="Calibri" panose="020F0502020204030204" pitchFamily="34" charset="0"/>
              </a:rPr>
              <a:t>Hans-Böckler-Stiftung</a:t>
            </a:r>
            <a:endParaRPr lang="de-DE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70" y="3547092"/>
            <a:ext cx="4393996" cy="219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069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59655"/>
            <a:ext cx="10515600" cy="1325563"/>
          </a:xfrm>
        </p:spPr>
        <p:txBody>
          <a:bodyPr>
            <a:normAutofit/>
          </a:bodyPr>
          <a:lstStyle/>
          <a:p>
            <a:r>
              <a:rPr lang="de-DE" sz="4000" dirty="0" smtClean="0"/>
              <a:t>Care Arbeit - </a:t>
            </a:r>
            <a:r>
              <a:rPr lang="de-DE" sz="2500" dirty="0" smtClean="0"/>
              <a:t>in der Corona Krise</a:t>
            </a:r>
            <a:endParaRPr lang="de-DE" sz="2500" dirty="0"/>
          </a:p>
        </p:txBody>
      </p:sp>
      <p:sp>
        <p:nvSpPr>
          <p:cNvPr id="3" name="Rechteck 2"/>
          <p:cNvSpPr/>
          <p:nvPr/>
        </p:nvSpPr>
        <p:spPr>
          <a:xfrm>
            <a:off x="838199" y="1302656"/>
            <a:ext cx="11002505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 smtClean="0">
                <a:solidFill>
                  <a:srgbClr val="FF0000"/>
                </a:solidFill>
                <a:latin typeface="+mj-lt"/>
                <a:ea typeface="Calibri" panose="020F0502020204030204" pitchFamily="34" charset="0"/>
              </a:rPr>
              <a:t>Wie hat die </a:t>
            </a:r>
            <a:r>
              <a:rPr lang="de-DE" sz="2000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</a:rPr>
              <a:t>Politik darauf </a:t>
            </a:r>
            <a:r>
              <a:rPr lang="de-DE" sz="2000" b="1" dirty="0" smtClean="0">
                <a:solidFill>
                  <a:srgbClr val="FF0000"/>
                </a:solidFill>
                <a:latin typeface="+mj-lt"/>
                <a:ea typeface="Calibri" panose="020F0502020204030204" pitchFamily="34" charset="0"/>
              </a:rPr>
              <a:t>reagiert </a:t>
            </a:r>
            <a:r>
              <a:rPr lang="de-DE" sz="2000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</a:rPr>
              <a:t>und was können wir </a:t>
            </a:r>
            <a:r>
              <a:rPr lang="de-DE" sz="2000" b="1" dirty="0" smtClean="0">
                <a:solidFill>
                  <a:srgbClr val="FF0000"/>
                </a:solidFill>
                <a:latin typeface="+mj-lt"/>
                <a:ea typeface="Calibri" panose="020F0502020204030204" pitchFamily="34" charset="0"/>
              </a:rPr>
              <a:t>fordern?</a:t>
            </a:r>
          </a:p>
          <a:p>
            <a:endParaRPr lang="de-DE" sz="2000" b="1" dirty="0">
              <a:latin typeface="+mj-lt"/>
              <a:ea typeface="Calibri" panose="020F0502020204030204" pitchFamily="34" charset="0"/>
            </a:endParaRP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de-DE" sz="2000" dirty="0" smtClean="0">
                <a:latin typeface="+mj-lt"/>
              </a:rPr>
              <a:t>Verdienstausfallentschädigung </a:t>
            </a:r>
            <a:r>
              <a:rPr lang="de-DE" sz="2000" dirty="0">
                <a:latin typeface="+mj-lt"/>
              </a:rPr>
              <a:t>wegen Schul- und Kitaschließungen muss </a:t>
            </a:r>
            <a:r>
              <a:rPr lang="de-DE" sz="2000" dirty="0" smtClean="0">
                <a:latin typeface="+mj-lt"/>
              </a:rPr>
              <a:t>weiter </a:t>
            </a:r>
            <a:r>
              <a:rPr lang="de-DE" sz="2000" dirty="0">
                <a:latin typeface="+mj-lt"/>
              </a:rPr>
              <a:t>nachgebessert </a:t>
            </a:r>
            <a:r>
              <a:rPr lang="de-DE" sz="2000" dirty="0" smtClean="0">
                <a:latin typeface="+mj-lt"/>
              </a:rPr>
              <a:t>werden.</a:t>
            </a:r>
            <a:br>
              <a:rPr lang="de-DE" sz="2000" dirty="0" smtClean="0">
                <a:latin typeface="+mj-lt"/>
              </a:rPr>
            </a:br>
            <a:r>
              <a:rPr lang="de-DE" sz="2000" dirty="0" smtClean="0">
                <a:latin typeface="+mj-lt"/>
              </a:rPr>
              <a:t>Der Lohnersatz wurde von 6  auf 20 Wochen verlängert. Jedes Elternteil hat einen Anspruch auf 10 Wochen. </a:t>
            </a:r>
            <a:r>
              <a:rPr lang="de-DE" sz="2000" dirty="0" smtClean="0">
                <a:solidFill>
                  <a:srgbClr val="FF0000"/>
                </a:solidFill>
                <a:latin typeface="+mj-lt"/>
              </a:rPr>
              <a:t>(erlassen 28.05.)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de-DE" sz="2000" b="1" dirty="0" smtClean="0">
                <a:latin typeface="+mj-lt"/>
              </a:rPr>
              <a:t>Die Entschädigung muss auf 80 % vom Nettoeinkommen </a:t>
            </a:r>
            <a:r>
              <a:rPr lang="de-DE" sz="2000" b="1" dirty="0">
                <a:latin typeface="+mj-lt"/>
              </a:rPr>
              <a:t>erhöht werden. Bislang werden hier 67 Prozent </a:t>
            </a:r>
            <a:r>
              <a:rPr lang="de-DE" sz="2000" b="1" dirty="0" smtClean="0">
                <a:latin typeface="+mj-lt"/>
              </a:rPr>
              <a:t>gezahlt und bis max. 2016 € erstattet.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de-DE" sz="2000" dirty="0" smtClean="0">
                <a:latin typeface="+mj-lt"/>
              </a:rPr>
              <a:t>Gesetzlicher </a:t>
            </a:r>
            <a:r>
              <a:rPr lang="de-DE" sz="2000" dirty="0">
                <a:latin typeface="+mj-lt"/>
              </a:rPr>
              <a:t>Anspruch auf Freistellung, der auch </a:t>
            </a:r>
            <a:r>
              <a:rPr lang="de-DE" sz="2000" dirty="0" smtClean="0">
                <a:latin typeface="+mj-lt"/>
              </a:rPr>
              <a:t>eine </a:t>
            </a:r>
            <a:r>
              <a:rPr lang="de-DE" sz="2000" dirty="0">
                <a:latin typeface="+mj-lt"/>
              </a:rPr>
              <a:t>stunden- oder tageweise Freistellung vorsieht, um </a:t>
            </a:r>
            <a:r>
              <a:rPr lang="de-DE" sz="2000" dirty="0" smtClean="0">
                <a:latin typeface="+mj-lt"/>
              </a:rPr>
              <a:t>auch </a:t>
            </a:r>
            <a:r>
              <a:rPr lang="de-DE" sz="2000" dirty="0">
                <a:latin typeface="+mj-lt"/>
              </a:rPr>
              <a:t>eine partnerschaftliche Aufteilung der Erwerb- und Sorgearbeit zu ermöglichen</a:t>
            </a:r>
            <a:r>
              <a:rPr lang="de-DE" sz="2000" dirty="0" smtClean="0">
                <a:latin typeface="+mj-lt"/>
              </a:rPr>
              <a:t>. </a:t>
            </a:r>
            <a:r>
              <a:rPr lang="de-DE" sz="2000" dirty="0" smtClean="0">
                <a:solidFill>
                  <a:srgbClr val="FF0000"/>
                </a:solidFill>
                <a:latin typeface="+mj-lt"/>
              </a:rPr>
              <a:t>(erlassen 28.05.)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de-DE" sz="2000" b="1" dirty="0" smtClean="0">
                <a:latin typeface="+mj-lt"/>
              </a:rPr>
              <a:t>Zudem </a:t>
            </a:r>
            <a:r>
              <a:rPr lang="de-DE" sz="2000" b="1" dirty="0">
                <a:latin typeface="+mj-lt"/>
              </a:rPr>
              <a:t>muss sichergestellt sein, dass diejenigen, die diese Freistellung in Anspruch nehmen, vor Entlassungen geschützt werden. Hier muss das Infektionsschutzgesetz um einen entsprechenden Sonderkündigungsschutz ergänzt werden.</a:t>
            </a:r>
            <a:endParaRPr lang="de-DE" sz="2000" b="1" dirty="0" smtClean="0">
              <a:latin typeface="+mj-lt"/>
            </a:endParaRPr>
          </a:p>
          <a:p>
            <a:endParaRPr lang="de-DE" sz="2000" b="1" dirty="0" smtClean="0">
              <a:latin typeface="+mj-lt"/>
              <a:ea typeface="Calibri" panose="020F0502020204030204" pitchFamily="34" charset="0"/>
            </a:endParaRPr>
          </a:p>
          <a:p>
            <a:r>
              <a:rPr lang="de-DE" sz="2000" b="1" dirty="0" smtClean="0">
                <a:solidFill>
                  <a:srgbClr val="FF0000"/>
                </a:solidFill>
                <a:latin typeface="+mj-lt"/>
                <a:ea typeface="Calibri" panose="020F0502020204030204" pitchFamily="34" charset="0"/>
              </a:rPr>
              <a:t>Daher fordern wir weitere Nachbesserungen im Infektionsschutzgesetz!</a:t>
            </a:r>
            <a:endParaRPr lang="de-DE" sz="2000" b="1" dirty="0">
              <a:solidFill>
                <a:srgbClr val="FF0000"/>
              </a:solidFill>
              <a:latin typeface="+mj-lt"/>
              <a:ea typeface="Calibri" panose="020F0502020204030204" pitchFamily="34" charset="0"/>
            </a:endParaRPr>
          </a:p>
          <a:p>
            <a:r>
              <a:rPr lang="de-DE" sz="2000" dirty="0" smtClean="0">
                <a:latin typeface="+mj-lt"/>
              </a:rPr>
              <a:t>Damit ein Rückfall </a:t>
            </a:r>
            <a:r>
              <a:rPr lang="de-DE" sz="2000" dirty="0">
                <a:latin typeface="+mj-lt"/>
              </a:rPr>
              <a:t>in traditionelle Muster der </a:t>
            </a:r>
            <a:r>
              <a:rPr lang="de-DE" sz="2000" dirty="0" smtClean="0">
                <a:latin typeface="+mj-lt"/>
              </a:rPr>
              <a:t>geschlechtsspezifischen Arbeitsteilung entgegengewirkt wird. Damit Familien - gerade mit geringem Einkommen - abgesichert sind!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866" y="0"/>
            <a:ext cx="1905134" cy="130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035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0"/>
            <a:ext cx="9306998" cy="1325563"/>
          </a:xfrm>
        </p:spPr>
        <p:txBody>
          <a:bodyPr>
            <a:normAutofit/>
          </a:bodyPr>
          <a:lstStyle/>
          <a:p>
            <a:r>
              <a:rPr lang="de-DE" sz="4000" b="1" dirty="0"/>
              <a:t>Stolpersteine der </a:t>
            </a:r>
            <a:r>
              <a:rPr lang="de-DE" sz="2800" b="1" dirty="0" smtClean="0"/>
              <a:t>(beruflichen) </a:t>
            </a:r>
            <a:r>
              <a:rPr lang="de-DE" sz="4000" b="1" dirty="0" smtClean="0"/>
              <a:t>Care Arbeit</a:t>
            </a:r>
            <a:endParaRPr lang="de-DE" sz="40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198" y="0"/>
            <a:ext cx="2046802" cy="1399523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838197" y="1154074"/>
            <a:ext cx="10598239" cy="306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 smtClean="0">
                <a:solidFill>
                  <a:srgbClr val="FF0000"/>
                </a:solidFill>
                <a:latin typeface="+mj-lt"/>
              </a:rPr>
              <a:t>Bezahlung</a:t>
            </a:r>
          </a:p>
          <a:p>
            <a:pPr algn="just"/>
            <a:r>
              <a:rPr lang="de-DE" sz="2000" b="1" dirty="0" smtClean="0">
                <a:latin typeface="+mj-lt"/>
              </a:rPr>
              <a:t>Fachkräfte für soziale Dienstleistungen </a:t>
            </a:r>
            <a:r>
              <a:rPr lang="de-DE" sz="2000" dirty="0" smtClean="0">
                <a:latin typeface="+mj-lt"/>
              </a:rPr>
              <a:t>sind gefragt. Trotzdem sind die Brutto-Stundenlöhne z.B. von examinierten Kräften in der Altenpflege mit durchschnittlich </a:t>
            </a:r>
            <a:r>
              <a:rPr lang="de-DE" sz="2000" b="1" dirty="0" smtClean="0">
                <a:latin typeface="+mj-lt"/>
              </a:rPr>
              <a:t>14,24 Euro</a:t>
            </a:r>
            <a:r>
              <a:rPr lang="de-DE" sz="2000" dirty="0" smtClean="0">
                <a:latin typeface="+mj-lt"/>
              </a:rPr>
              <a:t>, in der Krankenpflege </a:t>
            </a:r>
            <a:r>
              <a:rPr lang="de-DE" sz="2000" b="1" dirty="0" smtClean="0">
                <a:latin typeface="+mj-lt"/>
              </a:rPr>
              <a:t>16,23 Euro </a:t>
            </a:r>
            <a:r>
              <a:rPr lang="de-DE" sz="2000" dirty="0" smtClean="0">
                <a:latin typeface="+mj-lt"/>
              </a:rPr>
              <a:t>und von Erzieherinnen und Erziehern </a:t>
            </a:r>
            <a:r>
              <a:rPr lang="de-DE" sz="2000" b="1" dirty="0" smtClean="0">
                <a:latin typeface="+mj-lt"/>
              </a:rPr>
              <a:t>15,91 Euro</a:t>
            </a:r>
            <a:r>
              <a:rPr lang="de-DE" sz="2000" dirty="0" smtClean="0">
                <a:latin typeface="+mj-lt"/>
              </a:rPr>
              <a:t> </a:t>
            </a:r>
            <a:r>
              <a:rPr lang="de-DE" sz="2000" b="1" dirty="0" smtClean="0">
                <a:solidFill>
                  <a:srgbClr val="C00000"/>
                </a:solidFill>
                <a:latin typeface="+mj-lt"/>
              </a:rPr>
              <a:t>niedriger als der Mittelwert für alle Beschäftigten in Deutschland, der bei 16,97 Euro </a:t>
            </a:r>
            <a:r>
              <a:rPr lang="de-DE" sz="2000" dirty="0" smtClean="0">
                <a:latin typeface="+mj-lt"/>
              </a:rPr>
              <a:t>liegt.</a:t>
            </a:r>
          </a:p>
          <a:p>
            <a:pPr algn="r"/>
            <a:r>
              <a:rPr lang="de-DE" sz="1400" dirty="0" smtClean="0">
                <a:latin typeface="+mj-lt"/>
              </a:rPr>
              <a:t>Report "Aufwertung sozialer Dienstleistungen" (06/2018) der Hans-Böckler-Stiftung</a:t>
            </a:r>
          </a:p>
          <a:p>
            <a:endParaRPr lang="de-DE" sz="1400" dirty="0" smtClean="0"/>
          </a:p>
          <a:p>
            <a:r>
              <a:rPr lang="de-DE" sz="1700" dirty="0" smtClean="0">
                <a:latin typeface="+mj-lt"/>
              </a:rPr>
              <a:t>Die </a:t>
            </a:r>
            <a:r>
              <a:rPr lang="de-DE" sz="1700" dirty="0">
                <a:latin typeface="+mj-lt"/>
              </a:rPr>
              <a:t>Bezahlung vollzeitbeschäftigter Fachkräfte in Dienstleistungsbereichen z.B. </a:t>
            </a:r>
            <a:r>
              <a:rPr lang="de-DE" sz="1700" dirty="0" smtClean="0">
                <a:latin typeface="+mj-lt"/>
              </a:rPr>
              <a:t>in </a:t>
            </a:r>
            <a:r>
              <a:rPr lang="de-DE" sz="1700" dirty="0" err="1" smtClean="0">
                <a:latin typeface="+mj-lt"/>
              </a:rPr>
              <a:t>Kiga</a:t>
            </a:r>
            <a:r>
              <a:rPr lang="de-DE" sz="1700" dirty="0" smtClean="0">
                <a:latin typeface="+mj-lt"/>
              </a:rPr>
              <a:t> </a:t>
            </a:r>
            <a:r>
              <a:rPr lang="de-DE" sz="1700" dirty="0">
                <a:latin typeface="+mj-lt"/>
              </a:rPr>
              <a:t>und </a:t>
            </a:r>
            <a:r>
              <a:rPr lang="de-DE" sz="1700" dirty="0" smtClean="0">
                <a:latin typeface="+mj-lt"/>
              </a:rPr>
              <a:t>Pflege beträgt monatlich zwischen </a:t>
            </a:r>
            <a:r>
              <a:rPr lang="de-DE" sz="1700" dirty="0">
                <a:latin typeface="+mj-lt"/>
              </a:rPr>
              <a:t>517 Euro und 1.278 Euro weniger als beispielsweise in der Herstellung </a:t>
            </a:r>
            <a:r>
              <a:rPr lang="de-DE" sz="1700" dirty="0" smtClean="0">
                <a:latin typeface="+mj-lt"/>
              </a:rPr>
              <a:t>von Kraftfahrzeugen. </a:t>
            </a:r>
            <a:r>
              <a:rPr lang="de-DE" sz="1700" dirty="0">
                <a:latin typeface="+mj-lt"/>
              </a:rPr>
              <a:t>Dabei ist Sorgearbeit die Voraussetzung für </a:t>
            </a:r>
            <a:r>
              <a:rPr lang="de-DE" sz="1700" dirty="0" smtClean="0">
                <a:latin typeface="+mj-lt"/>
              </a:rPr>
              <a:t>die Wertschöpfung </a:t>
            </a:r>
            <a:r>
              <a:rPr lang="de-DE" sz="1700" dirty="0">
                <a:latin typeface="+mj-lt"/>
              </a:rPr>
              <a:t>in anderen Bereichen und sollte entsprechend entlohnt werden.</a:t>
            </a:r>
          </a:p>
          <a:p>
            <a:pPr algn="r"/>
            <a:endParaRPr lang="de-DE" sz="1400" dirty="0">
              <a:latin typeface="+mj-lt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838196" y="4203083"/>
            <a:ext cx="1059823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 smtClean="0">
                <a:solidFill>
                  <a:srgbClr val="FF0000"/>
                </a:solidFill>
                <a:latin typeface="+mj-lt"/>
              </a:rPr>
              <a:t>Arbeitsbedingungen</a:t>
            </a:r>
          </a:p>
          <a:p>
            <a:pPr algn="just"/>
            <a:r>
              <a:rPr lang="de-DE" sz="2000" dirty="0" smtClean="0">
                <a:latin typeface="+mj-lt"/>
              </a:rPr>
              <a:t>Körperliche und seelische Überlastung sind oft die Folge von schlechter Personalausstattung. Für das Familienleben ungünstige Arbeitszeiten, oft am Abend oder am Wochenende. Mehrarbeit. Ein unübersichtliches Ausbildungssystem.</a:t>
            </a:r>
            <a:endParaRPr lang="de-DE" sz="2000" dirty="0">
              <a:latin typeface="+mj-lt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911350" y="5600482"/>
            <a:ext cx="10847524" cy="9848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CCFF"/>
            </a:solidFill>
          </a:ln>
        </p:spPr>
        <p:txBody>
          <a:bodyPr wrap="square">
            <a:spAutoFit/>
          </a:bodyPr>
          <a:lstStyle/>
          <a:p>
            <a:r>
              <a:rPr lang="de-DE" sz="2000" b="1" dirty="0" smtClean="0">
                <a:latin typeface="+mj-lt"/>
              </a:rPr>
              <a:t>Wir müssen STOLPERSTEINE AUS DEM WEG RÄUMEN …   </a:t>
            </a:r>
          </a:p>
          <a:p>
            <a:r>
              <a:rPr lang="de-DE" sz="1900" b="1" dirty="0" smtClean="0">
                <a:solidFill>
                  <a:srgbClr val="FF0000"/>
                </a:solidFill>
                <a:latin typeface="+mj-lt"/>
              </a:rPr>
              <a:t>↗</a:t>
            </a:r>
            <a:r>
              <a:rPr lang="de-DE" sz="1900" dirty="0" smtClean="0">
                <a:latin typeface="+mj-lt"/>
              </a:rPr>
              <a:t> mit verbindlicher Personalbemessung (Schlüssel)	</a:t>
            </a:r>
            <a:r>
              <a:rPr lang="de-DE" sz="19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de-DE" sz="1900" b="1" dirty="0">
                <a:solidFill>
                  <a:srgbClr val="FF0000"/>
                </a:solidFill>
                <a:latin typeface="+mj-lt"/>
              </a:rPr>
              <a:t>↗ </a:t>
            </a:r>
            <a:r>
              <a:rPr lang="de-DE" sz="1900" dirty="0" smtClean="0">
                <a:latin typeface="+mj-lt"/>
              </a:rPr>
              <a:t>besserer Bezahlung nach Tarif</a:t>
            </a:r>
          </a:p>
          <a:p>
            <a:r>
              <a:rPr lang="de-DE" sz="1900" b="1" dirty="0" smtClean="0">
                <a:solidFill>
                  <a:srgbClr val="FF0000"/>
                </a:solidFill>
                <a:latin typeface="+mj-lt"/>
              </a:rPr>
              <a:t>↗ </a:t>
            </a:r>
            <a:r>
              <a:rPr lang="de-DE" sz="1900" dirty="0" smtClean="0">
                <a:latin typeface="+mj-lt"/>
              </a:rPr>
              <a:t>Aufstockung und Mitbestimmung der Arbeitszeit	</a:t>
            </a:r>
            <a:r>
              <a:rPr lang="de-DE" sz="1900" b="1" dirty="0" smtClean="0">
                <a:solidFill>
                  <a:srgbClr val="FF0000"/>
                </a:solidFill>
                <a:latin typeface="+mj-lt"/>
              </a:rPr>
              <a:t> ↗ </a:t>
            </a:r>
            <a:r>
              <a:rPr lang="de-DE" sz="1900" dirty="0" smtClean="0">
                <a:latin typeface="+mj-lt"/>
              </a:rPr>
              <a:t>Weiterbildungs- und Qualifizierungsmöglichkeiten</a:t>
            </a:r>
          </a:p>
        </p:txBody>
      </p:sp>
    </p:spTree>
    <p:extLst>
      <p:ext uri="{BB962C8B-B14F-4D97-AF65-F5344CB8AC3E}">
        <p14:creationId xmlns:p14="http://schemas.microsoft.com/office/powerpoint/2010/main" val="3311386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73354"/>
            <a:ext cx="9306998" cy="1325563"/>
          </a:xfrm>
        </p:spPr>
        <p:txBody>
          <a:bodyPr/>
          <a:lstStyle/>
          <a:p>
            <a:r>
              <a:rPr lang="de-DE" b="1" dirty="0"/>
              <a:t>Stolpersteine der </a:t>
            </a:r>
            <a:r>
              <a:rPr lang="de-DE" sz="3200" b="1" dirty="0"/>
              <a:t>(beruflichen) </a:t>
            </a:r>
            <a:r>
              <a:rPr lang="de-DE" b="1" dirty="0"/>
              <a:t>Care Arbeit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2800" b="1" dirty="0" smtClean="0"/>
              <a:t>4 Bereiche sind stärken</a:t>
            </a:r>
            <a:endParaRPr lang="de-DE" sz="2800" b="1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198" y="0"/>
            <a:ext cx="2046802" cy="1399523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838200" y="1701788"/>
            <a:ext cx="1046945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rgbClr val="FF0000"/>
                </a:solidFill>
                <a:latin typeface="+mj-lt"/>
              </a:rPr>
              <a:t>Die Personalbemessung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2000" dirty="0" smtClean="0">
                <a:latin typeface="+mj-lt"/>
              </a:rPr>
              <a:t>entscheidender Hebel zur Reduzierung von Arbeitsbelastung</a:t>
            </a:r>
          </a:p>
          <a:p>
            <a:pPr marL="285750" indent="71438">
              <a:buFont typeface="Wingdings" panose="05000000000000000000" pitchFamily="2" charset="2"/>
              <a:buChar char="Ø"/>
            </a:pPr>
            <a:r>
              <a:rPr lang="de-DE" sz="2000" dirty="0" smtClean="0">
                <a:latin typeface="+mj-lt"/>
              </a:rPr>
              <a:t> Aktive Maßnahme für Gesundheitsschutz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2000" dirty="0" smtClean="0">
                <a:latin typeface="+mj-lt"/>
              </a:rPr>
              <a:t>Qualitätssteigerung in sozialen Dienstleistungen</a:t>
            </a:r>
          </a:p>
          <a:p>
            <a:endParaRPr lang="de-DE" sz="1100" dirty="0">
              <a:latin typeface="+mj-lt"/>
            </a:endParaRPr>
          </a:p>
          <a:p>
            <a:r>
              <a:rPr lang="de-DE" sz="2000" b="1" dirty="0" smtClean="0">
                <a:solidFill>
                  <a:srgbClr val="FF0000"/>
                </a:solidFill>
                <a:latin typeface="+mj-lt"/>
              </a:rPr>
              <a:t>Das Einkommen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2000" dirty="0" smtClean="0">
                <a:latin typeface="+mj-lt"/>
              </a:rPr>
              <a:t>Wert der Arbeit: Wenn das Einkommen im Verhältnis zur Arbeit als angemessen empfunden wird, hat dies positive Auswirkungen auf Motivation, Berufsbindung und Fachkräftegewinnung</a:t>
            </a:r>
          </a:p>
          <a:p>
            <a:endParaRPr lang="de-DE" sz="1100" dirty="0">
              <a:latin typeface="+mj-lt"/>
            </a:endParaRPr>
          </a:p>
          <a:p>
            <a:r>
              <a:rPr lang="de-DE" sz="2000" b="1" dirty="0" smtClean="0">
                <a:solidFill>
                  <a:srgbClr val="FF0000"/>
                </a:solidFill>
                <a:latin typeface="+mj-lt"/>
              </a:rPr>
              <a:t>Die Arbeitszeit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2000" dirty="0" smtClean="0">
                <a:latin typeface="+mj-lt"/>
              </a:rPr>
              <a:t>Eine verlässliche, mitbestimmte Verteilung der Arbeitszeit</a:t>
            </a:r>
          </a:p>
          <a:p>
            <a:endParaRPr lang="de-DE" sz="1100" dirty="0">
              <a:latin typeface="+mj-lt"/>
            </a:endParaRPr>
          </a:p>
          <a:p>
            <a:r>
              <a:rPr lang="de-DE" sz="2000" b="1" dirty="0" smtClean="0">
                <a:solidFill>
                  <a:srgbClr val="FF0000"/>
                </a:solidFill>
                <a:latin typeface="+mj-lt"/>
              </a:rPr>
              <a:t>Die beruflichen Entwicklungsmöglichkeiten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2000" dirty="0" smtClean="0">
                <a:latin typeface="+mj-lt"/>
              </a:rPr>
              <a:t>Berufliche Identität bedeutet Selbstwertgefühl und soziale Mobilität</a:t>
            </a:r>
          </a:p>
          <a:p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838200" y="5774097"/>
            <a:ext cx="10623997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CC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de-DE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VIELE GRÜNDE SPRECHEN </a:t>
            </a:r>
            <a:r>
              <a:rPr lang="de-DE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DAFÜR.   </a:t>
            </a:r>
            <a:r>
              <a:rPr lang="de-DE" dirty="0" smtClean="0">
                <a:latin typeface="+mj-lt"/>
              </a:rPr>
              <a:t>Eine </a:t>
            </a:r>
            <a:r>
              <a:rPr lang="de-DE" dirty="0">
                <a:latin typeface="+mj-lt"/>
              </a:rPr>
              <a:t>umfassende „Aufwertung sozialer Dienstleistungen“, die Sozialberufe attraktiver macht, ist auch </a:t>
            </a:r>
            <a:r>
              <a:rPr lang="de-DE" dirty="0" smtClean="0">
                <a:latin typeface="+mj-lt"/>
              </a:rPr>
              <a:t>volkswirtschaftlich </a:t>
            </a:r>
            <a:r>
              <a:rPr lang="de-DE" dirty="0">
                <a:latin typeface="+mj-lt"/>
              </a:rPr>
              <a:t>absolut sinnvoll, zumal durch höhere Löhne und größeres Arbeitszeitvolumen der Beschäftigten Staat und Sozialversicherungen zusätzliche Einnahmen erzielten. </a:t>
            </a:r>
          </a:p>
        </p:txBody>
      </p:sp>
    </p:spTree>
    <p:extLst>
      <p:ext uri="{BB962C8B-B14F-4D97-AF65-F5344CB8AC3E}">
        <p14:creationId xmlns:p14="http://schemas.microsoft.com/office/powerpoint/2010/main" val="2067626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636082" y="84208"/>
            <a:ext cx="10532517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b="1" spc="20" dirty="0">
                <a:latin typeface="Arial" panose="020B0604020202020204" pitchFamily="34" charset="0"/>
                <a:ea typeface="DGB" panose="020B0406020204020204" pitchFamily="34" charset="0"/>
                <a:cs typeface="Times New Roman" panose="02020603050405020304" pitchFamily="18" charset="0"/>
              </a:rPr>
              <a:t/>
            </a:r>
            <a:br>
              <a:rPr lang="de-DE" sz="1000" b="1" spc="20" dirty="0">
                <a:latin typeface="Arial" panose="020B0604020202020204" pitchFamily="34" charset="0"/>
                <a:ea typeface="DGB" panose="020B0406020204020204" pitchFamily="34" charset="0"/>
                <a:cs typeface="Times New Roman" panose="02020603050405020304" pitchFamily="18" charset="0"/>
              </a:rPr>
            </a:br>
            <a:r>
              <a:rPr lang="de-DE" sz="4000" b="1" dirty="0">
                <a:latin typeface="+mj-lt"/>
                <a:ea typeface="DGB" panose="020B0406020204020204" pitchFamily="34" charset="0"/>
                <a:cs typeface="Times New Roman" panose="02020603050405020304" pitchFamily="18" charset="0"/>
              </a:rPr>
              <a:t>Die Tarifbindung</a:t>
            </a:r>
          </a:p>
          <a:p>
            <a:r>
              <a:rPr lang="de-DE" sz="2400" b="1" dirty="0" smtClean="0">
                <a:solidFill>
                  <a:srgbClr val="F00000"/>
                </a:solidFill>
                <a:latin typeface="+mj-lt"/>
                <a:ea typeface="DGB" panose="020B0406020204020204" pitchFamily="34" charset="0"/>
                <a:cs typeface="Times New Roman" panose="02020603050405020304" pitchFamily="18" charset="0"/>
              </a:rPr>
              <a:t>Gesellschaftliche </a:t>
            </a:r>
            <a:r>
              <a:rPr lang="de-DE" sz="2400" b="1" dirty="0">
                <a:solidFill>
                  <a:srgbClr val="F00000"/>
                </a:solidFill>
                <a:latin typeface="+mj-lt"/>
                <a:ea typeface="DGB" panose="020B0406020204020204" pitchFamily="34" charset="0"/>
                <a:cs typeface="Times New Roman" panose="02020603050405020304" pitchFamily="18" charset="0"/>
              </a:rPr>
              <a:t>&amp; </a:t>
            </a:r>
            <a:r>
              <a:rPr lang="de-DE" sz="2400" b="1" dirty="0" smtClean="0">
                <a:solidFill>
                  <a:srgbClr val="F00000"/>
                </a:solidFill>
                <a:latin typeface="+mj-lt"/>
                <a:ea typeface="DGB" panose="020B0406020204020204" pitchFamily="34" charset="0"/>
                <a:cs typeface="Times New Roman" panose="02020603050405020304" pitchFamily="18" charset="0"/>
              </a:rPr>
              <a:t>wirtschaftliche Wichtigkeit </a:t>
            </a:r>
            <a:r>
              <a:rPr lang="de-DE" sz="2400" b="1" dirty="0">
                <a:solidFill>
                  <a:srgbClr val="F00000"/>
                </a:solidFill>
                <a:latin typeface="+mj-lt"/>
                <a:ea typeface="DGB" panose="020B0406020204020204" pitchFamily="34" charset="0"/>
                <a:cs typeface="Times New Roman" panose="02020603050405020304" pitchFamily="18" charset="0"/>
              </a:rPr>
              <a:t>für Mensch und Kommune!</a:t>
            </a:r>
            <a:endParaRPr lang="de-DE" sz="2400" dirty="0">
              <a:latin typeface="+mj-lt"/>
              <a:ea typeface="DGB" panose="020B04060202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198" y="0"/>
            <a:ext cx="2046802" cy="1399523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636082" y="1399522"/>
            <a:ext cx="10532517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1600" b="1" dirty="0" smtClean="0">
                <a:latin typeface="+mj-lt"/>
              </a:rPr>
              <a:t>Definition: </a:t>
            </a:r>
            <a:r>
              <a:rPr lang="de-DE" sz="1600" dirty="0" smtClean="0">
                <a:latin typeface="+mj-lt"/>
              </a:rPr>
              <a:t>Tarifgebunden </a:t>
            </a:r>
            <a:r>
              <a:rPr lang="de-DE" sz="1600" dirty="0">
                <a:latin typeface="+mj-lt"/>
              </a:rPr>
              <a:t>sind Arbeitgeber, die dem tarifvertragschließenden Arbeitgeberverband angehören oder mit der zuständigen Gewerkschaft einen Firmentarifvertrag abgeschlossen haben und damit selbst Partei des Tarifvertrags geworden sind, sowie alle </a:t>
            </a:r>
            <a:r>
              <a:rPr lang="de-DE" sz="1600" dirty="0" smtClean="0">
                <a:latin typeface="+mj-lt"/>
              </a:rPr>
              <a:t>Arbeitnehmer*innen, </a:t>
            </a:r>
            <a:r>
              <a:rPr lang="de-DE" sz="1600" dirty="0">
                <a:latin typeface="+mj-lt"/>
              </a:rPr>
              <a:t>die Mitglieder der tarifvertragschließenden Gewerkschaft sind (§ 3 Abs. 1 TVG</a:t>
            </a:r>
            <a:r>
              <a:rPr lang="de-DE" sz="1600" dirty="0" smtClean="0">
                <a:latin typeface="+mj-lt"/>
              </a:rPr>
              <a:t>).</a:t>
            </a:r>
          </a:p>
          <a:p>
            <a:pPr algn="just"/>
            <a:endParaRPr lang="de-DE" sz="2000" dirty="0">
              <a:latin typeface="+mj-lt"/>
            </a:endParaRPr>
          </a:p>
          <a:p>
            <a:endParaRPr lang="de-DE" dirty="0"/>
          </a:p>
        </p:txBody>
      </p:sp>
      <p:sp>
        <p:nvSpPr>
          <p:cNvPr id="8" name="Inhaltsplatzhalter 1"/>
          <p:cNvSpPr txBox="1">
            <a:spLocks/>
          </p:cNvSpPr>
          <p:nvPr/>
        </p:nvSpPr>
        <p:spPr>
          <a:xfrm>
            <a:off x="636082" y="2142234"/>
            <a:ext cx="10650439" cy="4715766"/>
          </a:xfrm>
          <a:prstGeom prst="rect">
            <a:avLst/>
          </a:prstGeom>
        </p:spPr>
        <p:txBody>
          <a:bodyPr tIns="0" bIns="0"/>
          <a:lstStyle>
            <a:lvl1pPr marL="269875" indent="-269875" algn="l" defTabSz="914400" rtl="0" eaLnBrk="1" latinLnBrk="0" hangingPunct="1">
              <a:spcBef>
                <a:spcPts val="1200"/>
              </a:spcBef>
              <a:buClr>
                <a:schemeClr val="accent1"/>
              </a:buClr>
              <a:buSzPct val="90000"/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269875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269875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SzPct val="90000"/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9500" indent="-269875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90000"/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1438" indent="-261938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90000"/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F0000"/>
              </a:buClr>
              <a:buNone/>
            </a:pPr>
            <a:endParaRPr lang="de-DE" altLang="de-DE" sz="2000" dirty="0" smtClean="0">
              <a:latin typeface="+mj-lt"/>
            </a:endParaRPr>
          </a:p>
          <a:p>
            <a:pPr marL="0" indent="0">
              <a:buClr>
                <a:srgbClr val="FF0000"/>
              </a:buClr>
              <a:buNone/>
            </a:pPr>
            <a:r>
              <a:rPr lang="de-DE" altLang="de-DE" sz="2000" b="1" dirty="0" smtClean="0">
                <a:latin typeface="+mj-lt"/>
              </a:rPr>
              <a:t>Inhalte </a:t>
            </a:r>
            <a:r>
              <a:rPr lang="de-DE" altLang="de-DE" sz="2000" b="1" dirty="0">
                <a:latin typeface="+mj-lt"/>
              </a:rPr>
              <a:t>von Tarifverträgen sind neben Fragen der Entlohnung auch qualitative Themen </a:t>
            </a:r>
          </a:p>
          <a:p>
            <a:pPr lvl="1">
              <a:buClr>
                <a:srgbClr val="FF0000"/>
              </a:buClr>
            </a:pPr>
            <a:r>
              <a:rPr lang="de-DE" altLang="de-DE" sz="2000" dirty="0">
                <a:latin typeface="+mj-lt"/>
              </a:rPr>
              <a:t>Gestaltung der Arbeitszeit </a:t>
            </a:r>
          </a:p>
          <a:p>
            <a:pPr lvl="1">
              <a:buClr>
                <a:srgbClr val="FF0000"/>
              </a:buClr>
            </a:pPr>
            <a:r>
              <a:rPr lang="de-DE" altLang="de-DE" sz="2000" dirty="0">
                <a:latin typeface="+mj-lt"/>
              </a:rPr>
              <a:t>altersgerechtes Arbeiten</a:t>
            </a:r>
          </a:p>
          <a:p>
            <a:pPr lvl="1">
              <a:buClr>
                <a:srgbClr val="FF0000"/>
              </a:buClr>
            </a:pPr>
            <a:r>
              <a:rPr lang="de-DE" altLang="de-DE" sz="2000" dirty="0">
                <a:latin typeface="+mj-lt"/>
              </a:rPr>
              <a:t>Urlaub</a:t>
            </a:r>
          </a:p>
          <a:p>
            <a:pPr lvl="1">
              <a:buClr>
                <a:srgbClr val="FF0000"/>
              </a:buClr>
            </a:pPr>
            <a:r>
              <a:rPr lang="de-DE" altLang="de-DE" sz="2000" dirty="0">
                <a:latin typeface="+mj-lt"/>
              </a:rPr>
              <a:t>Altersversorgung</a:t>
            </a:r>
          </a:p>
          <a:p>
            <a:pPr lvl="1">
              <a:buClr>
                <a:srgbClr val="FF0000"/>
              </a:buClr>
            </a:pPr>
            <a:r>
              <a:rPr lang="de-DE" altLang="de-DE" sz="2000" dirty="0">
                <a:latin typeface="+mj-lt"/>
              </a:rPr>
              <a:t>flexible Übergänge</a:t>
            </a:r>
          </a:p>
          <a:p>
            <a:pPr lvl="1">
              <a:buClr>
                <a:srgbClr val="FF0000"/>
              </a:buClr>
            </a:pPr>
            <a:r>
              <a:rPr lang="de-DE" altLang="de-DE" sz="2000" dirty="0">
                <a:latin typeface="+mj-lt"/>
              </a:rPr>
              <a:t>Vereinbarkeit von Beruf und </a:t>
            </a:r>
            <a:r>
              <a:rPr lang="de-DE" altLang="de-DE" sz="2000" dirty="0" smtClean="0">
                <a:latin typeface="+mj-lt"/>
              </a:rPr>
              <a:t>Privatleben</a:t>
            </a:r>
          </a:p>
          <a:p>
            <a:pPr marL="269875" lvl="1" indent="0">
              <a:buClr>
                <a:srgbClr val="FF0000"/>
              </a:buClr>
              <a:buNone/>
            </a:pPr>
            <a:endParaRPr lang="de-DE" altLang="de-DE" sz="2000" dirty="0">
              <a:latin typeface="+mj-lt"/>
            </a:endParaRPr>
          </a:p>
          <a:p>
            <a:pPr marL="0" indent="0">
              <a:buClr>
                <a:srgbClr val="FF0000"/>
              </a:buClr>
              <a:buNone/>
            </a:pPr>
            <a:r>
              <a:rPr lang="de-DE" sz="2000" dirty="0">
                <a:latin typeface="+mj-lt"/>
              </a:rPr>
              <a:t>Insbesondere Flächentarifverträge wirken konfliktreduzierend, weil vereinbarte Laufzeiten den Unternehmen gleiche Voraussetzungen in Bezug auf Planungssicherheit und Kalkulation garantieren und gegenseitige Schmutzkonkurrenz von Betrieben in einer Branche unterbinden.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09262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3"/>
          <p:cNvSpPr>
            <a:spLocks noGrp="1"/>
          </p:cNvSpPr>
          <p:nvPr>
            <p:ph type="title"/>
          </p:nvPr>
        </p:nvSpPr>
        <p:spPr>
          <a:xfrm>
            <a:off x="752065" y="0"/>
            <a:ext cx="6480000" cy="792000"/>
          </a:xfrm>
        </p:spPr>
        <p:txBody>
          <a:bodyPr vert="horz" lIns="0" tIns="45720" rIns="0" bIns="45720" rtlCol="0" anchor="b">
            <a:normAutofit fontScale="90000"/>
          </a:bodyPr>
          <a:lstStyle/>
          <a:p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sz="3100" dirty="0"/>
              <a:t>Vorteile für Beschäftigte mit Tarifvertrag</a:t>
            </a:r>
          </a:p>
        </p:txBody>
      </p:sp>
      <p:graphicFrame>
        <p:nvGraphicFramePr>
          <p:cNvPr id="7" name="Inhaltsplatzhalt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8699764"/>
              </p:ext>
            </p:extLst>
          </p:nvPr>
        </p:nvGraphicFramePr>
        <p:xfrm>
          <a:off x="752065" y="1305649"/>
          <a:ext cx="10601735" cy="54375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2450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371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44006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60040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Point Semi Bold"/>
                        </a:rPr>
                        <a:t>Regelungen</a:t>
                      </a:r>
                      <a:r>
                        <a:rPr lang="de-DE" sz="16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                          </a:t>
                      </a:r>
                      <a:r>
                        <a:rPr lang="de-DE" sz="16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                      nach </a:t>
                      </a:r>
                      <a:r>
                        <a:rPr lang="de-DE" sz="1600" b="1" i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cs typeface="Point Semi Bold"/>
                        </a:rPr>
                        <a:t>Gesetz                      </a:t>
                      </a:r>
                      <a:r>
                        <a:rPr lang="de-DE" sz="1600" b="1" i="0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cs typeface="Point Semi Bold"/>
                        </a:rPr>
                        <a:t>                     mit </a:t>
                      </a:r>
                      <a:r>
                        <a:rPr lang="de-DE" sz="16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Tarifvertrag</a:t>
                      </a:r>
                      <a:endParaRPr lang="de-DE" sz="16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077" marR="81077" marT="0" marB="0" anchor="ctr">
                    <a:lnL w="3175" cap="flat" cmpd="sng" algn="ctr">
                      <a:solidFill>
                        <a:srgbClr val="78D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D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D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D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kern="0" spc="40" baseline="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Jahresurlaub</a:t>
                      </a:r>
                      <a:endParaRPr lang="de-DE" sz="1600" kern="0" spc="40" baseline="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077" marR="81077" marT="0" marB="0" anchor="ctr">
                    <a:lnL w="3175" cap="flat" cmpd="sng" algn="ctr">
                      <a:solidFill>
                        <a:srgbClr val="78D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D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D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D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24 Werktage</a:t>
                      </a:r>
                      <a:endParaRPr lang="de-DE" sz="160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077" marR="81077" marT="0" marB="0" anchor="ctr">
                    <a:lnL w="3175" cap="flat" cmpd="sng" algn="ctr">
                      <a:solidFill>
                        <a:srgbClr val="78D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D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D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D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O</a:t>
                      </a:r>
                      <a:r>
                        <a:rPr lang="de-DE" sz="16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ft 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bis zu 30 </a:t>
                      </a:r>
                      <a:r>
                        <a:rPr lang="de-DE" sz="16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Urlaubstage (6 Wochen)</a:t>
                      </a:r>
                      <a:endParaRPr lang="de-DE" sz="160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077" marR="81077" marT="0" marB="0" anchor="ctr">
                    <a:lnL w="3175" cap="flat" cmpd="sng" algn="ctr">
                      <a:solidFill>
                        <a:srgbClr val="78D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D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D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D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90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kern="0" spc="4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Weihnachtsgeld</a:t>
                      </a:r>
                      <a:endParaRPr lang="de-DE" sz="1600" kern="0" spc="40" baseline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077" marR="81077" marT="0" marB="0" anchor="ctr">
                    <a:lnL w="3175" cap="flat" cmpd="sng" algn="ctr">
                      <a:solidFill>
                        <a:srgbClr val="78D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D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D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D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+mj-lt"/>
                        </a:rPr>
                        <a:t>K</a:t>
                      </a:r>
                      <a:r>
                        <a:rPr lang="de-DE" sz="1600" dirty="0" smtClean="0">
                          <a:effectLst/>
                          <a:latin typeface="+mj-lt"/>
                        </a:rPr>
                        <a:t>eine </a:t>
                      </a:r>
                      <a:r>
                        <a:rPr lang="de-DE" sz="1600" dirty="0">
                          <a:effectLst/>
                          <a:latin typeface="+mj-lt"/>
                        </a:rPr>
                        <a:t>Regelung</a:t>
                      </a:r>
                      <a:endParaRPr lang="de-DE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077" marR="81077" marT="0" marB="0" anchor="ctr">
                    <a:lnL w="3175" cap="flat" cmpd="sng" algn="ctr">
                      <a:solidFill>
                        <a:srgbClr val="78D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D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D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D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+mj-lt"/>
                        </a:rPr>
                        <a:t>Je nach Branche anteiliger Prozentsatz eines </a:t>
                      </a:r>
                      <a:r>
                        <a:rPr lang="de-DE" sz="1600" dirty="0" smtClean="0">
                          <a:effectLst/>
                          <a:latin typeface="+mj-lt"/>
                        </a:rPr>
                        <a:t>Monatsgehalts </a:t>
                      </a:r>
                      <a:r>
                        <a:rPr lang="de-DE" sz="1600" dirty="0">
                          <a:effectLst/>
                          <a:latin typeface="+mj-lt"/>
                        </a:rPr>
                        <a:t>oder Fixbetrag</a:t>
                      </a:r>
                      <a:endParaRPr lang="de-DE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077" marR="81077" marT="0" marB="0" anchor="ctr">
                    <a:lnL w="3175" cap="flat" cmpd="sng" algn="ctr">
                      <a:solidFill>
                        <a:srgbClr val="78D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D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D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D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90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kern="0" spc="4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Arbeitszeit</a:t>
                      </a:r>
                      <a:endParaRPr lang="de-DE" sz="1600" kern="0" spc="40" baseline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077" marR="81077" marT="0" marB="0" anchor="ctr">
                    <a:lnL w="3175" cap="flat" cmpd="sng" algn="ctr">
                      <a:solidFill>
                        <a:srgbClr val="78D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D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D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D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effectLst/>
                          <a:latin typeface="+mj-lt"/>
                        </a:rPr>
                        <a:t>Bis </a:t>
                      </a:r>
                      <a:r>
                        <a:rPr lang="de-DE" sz="1600" dirty="0">
                          <a:effectLst/>
                          <a:latin typeface="+mj-lt"/>
                        </a:rPr>
                        <a:t>48 </a:t>
                      </a:r>
                      <a:r>
                        <a:rPr lang="de-DE" sz="1600" dirty="0" smtClean="0">
                          <a:effectLst/>
                          <a:latin typeface="+mj-lt"/>
                        </a:rPr>
                        <a:t>Stunden pro Woche (sechs</a:t>
                      </a:r>
                      <a:r>
                        <a:rPr lang="de-DE" sz="1600" baseline="0" dirty="0" smtClean="0">
                          <a:effectLst/>
                          <a:latin typeface="+mj-lt"/>
                        </a:rPr>
                        <a:t> Werktage)</a:t>
                      </a:r>
                      <a:endParaRPr lang="de-DE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077" marR="81077" marT="0" marB="0" anchor="ctr">
                    <a:lnL w="3175" cap="flat" cmpd="sng" algn="ctr">
                      <a:solidFill>
                        <a:srgbClr val="78D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D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D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D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+mj-lt"/>
                        </a:rPr>
                        <a:t>Je nach Branche zwischen 34 und 40 Wochenstunden</a:t>
                      </a:r>
                      <a:endParaRPr lang="de-DE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077" marR="81077" marT="0" marB="0" anchor="ctr">
                    <a:lnL w="3175" cap="flat" cmpd="sng" algn="ctr">
                      <a:solidFill>
                        <a:srgbClr val="78D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D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D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D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90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kern="0" spc="4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Arbeitswoche</a:t>
                      </a:r>
                      <a:endParaRPr lang="de-DE" sz="1600" kern="0" spc="40" baseline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077" marR="81077" marT="0" marB="0" anchor="ctr">
                    <a:lnL w="3175" cap="flat" cmpd="sng" algn="ctr">
                      <a:solidFill>
                        <a:srgbClr val="78D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D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D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D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Montag bis Samstag</a:t>
                      </a:r>
                      <a:endParaRPr lang="de-DE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1077" marR="81077" marT="0" marB="0" anchor="ctr">
                    <a:lnL w="3175" cap="flat" cmpd="sng" algn="ctr">
                      <a:solidFill>
                        <a:srgbClr val="78D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D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D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D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Montag bis Freitag</a:t>
                      </a:r>
                      <a:endParaRPr lang="de-DE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1077" marR="81077" marT="0" marB="0" anchor="ctr">
                    <a:lnL w="3175" cap="flat" cmpd="sng" algn="ctr">
                      <a:solidFill>
                        <a:srgbClr val="78D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D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D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D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5711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kern="0" spc="4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Auszubildendenübernahme</a:t>
                      </a:r>
                      <a:endParaRPr lang="de-DE" sz="1600" kern="0" spc="40" baseline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077" marR="81077" marT="0" marB="0" anchor="ctr">
                    <a:lnL w="3175" cap="flat" cmpd="sng" algn="ctr">
                      <a:solidFill>
                        <a:srgbClr val="78D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D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D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D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effectLst/>
                          <a:latin typeface="+mj-lt"/>
                        </a:rPr>
                        <a:t>Keine </a:t>
                      </a:r>
                      <a:r>
                        <a:rPr lang="de-DE" sz="1600" dirty="0">
                          <a:effectLst/>
                          <a:latin typeface="+mj-lt"/>
                        </a:rPr>
                        <a:t>Regelung</a:t>
                      </a:r>
                      <a:endParaRPr lang="de-DE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077" marR="81077" marT="0" marB="0" anchor="ctr">
                    <a:lnL w="3175" cap="flat" cmpd="sng" algn="ctr">
                      <a:solidFill>
                        <a:srgbClr val="78D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D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D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D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+mj-lt"/>
                        </a:rPr>
                        <a:t>J</a:t>
                      </a:r>
                      <a:r>
                        <a:rPr lang="de-DE" sz="1600" dirty="0" smtClean="0">
                          <a:effectLst/>
                          <a:latin typeface="+mj-lt"/>
                        </a:rPr>
                        <a:t>e </a:t>
                      </a:r>
                      <a:r>
                        <a:rPr lang="de-DE" sz="1600" dirty="0">
                          <a:effectLst/>
                          <a:latin typeface="+mj-lt"/>
                        </a:rPr>
                        <a:t>nach Branche mehrere Monate sowie unbefristete Übernahme</a:t>
                      </a:r>
                      <a:endParaRPr lang="de-DE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077" marR="81077" marT="0" marB="0" anchor="ctr">
                    <a:lnL w="3175" cap="flat" cmpd="sng" algn="ctr">
                      <a:solidFill>
                        <a:srgbClr val="78D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D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D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D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kern="0" spc="4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Vermögenwirksame</a:t>
                      </a:r>
                      <a:r>
                        <a:rPr lang="de-DE" sz="1600" kern="0" spc="40" baseline="0" dirty="0">
                          <a:effectLst/>
                          <a:latin typeface="+mj-lt"/>
                        </a:rPr>
                        <a:t> </a:t>
                      </a:r>
                      <a:r>
                        <a:rPr lang="de-DE" sz="1600" kern="0" spc="4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Leistungen</a:t>
                      </a:r>
                      <a:endParaRPr lang="de-DE" sz="1600" kern="0" spc="40" baseline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077" marR="81077" marT="0" marB="0" anchor="ctr">
                    <a:lnL w="3175" cap="flat" cmpd="sng" algn="ctr">
                      <a:solidFill>
                        <a:srgbClr val="78D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D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D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D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effectLst/>
                          <a:latin typeface="+mj-lt"/>
                        </a:rPr>
                        <a:t>Keine </a:t>
                      </a:r>
                      <a:r>
                        <a:rPr lang="de-DE" sz="1600" dirty="0">
                          <a:effectLst/>
                          <a:latin typeface="+mj-lt"/>
                        </a:rPr>
                        <a:t>Regelung</a:t>
                      </a:r>
                      <a:endParaRPr lang="de-DE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077" marR="81077" marT="0" marB="0" anchor="ctr">
                    <a:lnL w="3175" cap="flat" cmpd="sng" algn="ctr">
                      <a:solidFill>
                        <a:srgbClr val="78D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D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D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D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+mj-lt"/>
                        </a:rPr>
                        <a:t>J</a:t>
                      </a:r>
                      <a:r>
                        <a:rPr lang="de-DE" sz="1600" dirty="0" smtClean="0">
                          <a:effectLst/>
                          <a:latin typeface="+mj-lt"/>
                        </a:rPr>
                        <a:t>e </a:t>
                      </a:r>
                      <a:r>
                        <a:rPr lang="de-DE" sz="1600" dirty="0">
                          <a:effectLst/>
                          <a:latin typeface="+mj-lt"/>
                        </a:rPr>
                        <a:t>nach Branche unterschiedliche Geldleistungen, die nicht direkt </a:t>
                      </a:r>
                      <a:r>
                        <a:rPr lang="de-DE" sz="1600" dirty="0" smtClean="0">
                          <a:effectLst/>
                          <a:latin typeface="+mj-lt"/>
                        </a:rPr>
                        <a:t>ausgezahlt</a:t>
                      </a:r>
                      <a:r>
                        <a:rPr lang="de-DE" sz="1600" dirty="0">
                          <a:effectLst/>
                          <a:latin typeface="+mj-lt"/>
                        </a:rPr>
                        <a:t>, sondern vom Arbeitgeber in einen Sparvertrag eingezahlt werden</a:t>
                      </a:r>
                      <a:endParaRPr lang="de-DE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077" marR="81077" marT="0" marB="0" anchor="ctr">
                    <a:lnL w="3175" cap="flat" cmpd="sng" algn="ctr">
                      <a:solidFill>
                        <a:srgbClr val="78D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D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D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D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kern="0" spc="4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Urlaubsgeld</a:t>
                      </a:r>
                      <a:endParaRPr lang="de-DE" sz="1600" kern="0" spc="40" baseline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077" marR="81077" marT="0" marB="0" anchor="ctr">
                    <a:lnL w="3175" cap="flat" cmpd="sng" algn="ctr">
                      <a:solidFill>
                        <a:srgbClr val="78D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D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D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D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effectLst/>
                          <a:latin typeface="+mj-lt"/>
                        </a:rPr>
                        <a:t>Keine </a:t>
                      </a:r>
                      <a:r>
                        <a:rPr lang="de-DE" sz="1600" dirty="0">
                          <a:effectLst/>
                          <a:latin typeface="+mj-lt"/>
                        </a:rPr>
                        <a:t>Regelung</a:t>
                      </a:r>
                      <a:endParaRPr lang="de-DE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077" marR="81077" marT="0" marB="0" anchor="ctr">
                    <a:lnL w="3175" cap="flat" cmpd="sng" algn="ctr">
                      <a:solidFill>
                        <a:srgbClr val="78D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D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D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D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+mj-lt"/>
                        </a:rPr>
                        <a:t>Je nach Branche anteiliger Prozentsatz eines Monats oder Fixbetrag</a:t>
                      </a:r>
                      <a:endParaRPr lang="de-DE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077" marR="81077" marT="0" marB="0" anchor="ctr">
                    <a:lnL w="3175" cap="flat" cmpd="sng" algn="ctr">
                      <a:solidFill>
                        <a:srgbClr val="78D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D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D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D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1" kern="0" spc="40" baseline="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Schichtzuschläge</a:t>
                      </a:r>
                      <a:endParaRPr lang="de-DE" sz="1600" b="1" kern="0" spc="40" baseline="0" dirty="0">
                        <a:solidFill>
                          <a:srgbClr val="FF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1077" marR="81077" marT="0" marB="0" anchor="ctr">
                    <a:lnL w="3175" cap="flat" cmpd="sng" algn="ctr">
                      <a:solidFill>
                        <a:srgbClr val="78D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D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D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D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kern="12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Keine Regelung</a:t>
                      </a:r>
                      <a:endParaRPr lang="de-DE" sz="1600" kern="1200" dirty="0">
                        <a:solidFill>
                          <a:srgbClr val="FF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1077" marR="81077" marT="0" marB="0" anchor="ctr">
                    <a:lnL w="3175" cap="flat" cmpd="sng" algn="ctr">
                      <a:solidFill>
                        <a:srgbClr val="78D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D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D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D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kern="12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Je nach Branche z. B. 25 Prozent bei Nachschicht, 50 Prozent</a:t>
                      </a:r>
                      <a:r>
                        <a:rPr lang="de-DE" sz="1600" kern="1200" baseline="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Sonntagsschicht, </a:t>
                      </a:r>
                      <a:r>
                        <a:rPr lang="de-DE" sz="1600" kern="12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bis 150 Prozent an Feiertagen </a:t>
                      </a:r>
                      <a:endParaRPr lang="de-DE" sz="1600" kern="1200" dirty="0">
                        <a:solidFill>
                          <a:srgbClr val="FF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1077" marR="81077" marT="0" marB="0" anchor="ctr">
                    <a:lnL w="3175" cap="flat" cmpd="sng" algn="ctr">
                      <a:solidFill>
                        <a:srgbClr val="78D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D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D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D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909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1" kern="0" spc="40" baseline="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Überstundenzuschläge</a:t>
                      </a:r>
                      <a:endParaRPr lang="de-DE" sz="1600" b="1" kern="0" spc="40" baseline="0" dirty="0">
                        <a:solidFill>
                          <a:srgbClr val="FF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1077" marR="81077" marT="0" marB="0" anchor="ctr">
                    <a:lnL w="3175" cap="flat" cmpd="sng" algn="ctr">
                      <a:solidFill>
                        <a:srgbClr val="78D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D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D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D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kern="12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Keine Regelung</a:t>
                      </a:r>
                      <a:endParaRPr lang="de-DE" sz="1600" kern="1200" dirty="0">
                        <a:solidFill>
                          <a:srgbClr val="FF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1077" marR="81077" marT="0" marB="0" anchor="ctr">
                    <a:lnL w="3175" cap="flat" cmpd="sng" algn="ctr">
                      <a:solidFill>
                        <a:srgbClr val="78D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D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D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D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kern="12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Je nach Branche</a:t>
                      </a:r>
                      <a:r>
                        <a:rPr lang="de-DE" sz="1600" kern="1200" baseline="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z. B. 25-50 Prozent</a:t>
                      </a:r>
                      <a:endParaRPr lang="de-DE" sz="1600" kern="1200" dirty="0">
                        <a:solidFill>
                          <a:srgbClr val="FF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1077" marR="81077" marT="0" marB="0" anchor="ctr">
                    <a:lnL w="3175" cap="flat" cmpd="sng" algn="ctr">
                      <a:solidFill>
                        <a:srgbClr val="78D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D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D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D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976" y="1"/>
            <a:ext cx="1489023" cy="101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306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2999" y="347468"/>
            <a:ext cx="10515600" cy="1325563"/>
          </a:xfrm>
        </p:spPr>
        <p:txBody>
          <a:bodyPr/>
          <a:lstStyle/>
          <a:p>
            <a:r>
              <a:rPr lang="de-DE" sz="4000" dirty="0" smtClean="0"/>
              <a:t>Tarifbindung </a:t>
            </a:r>
            <a:r>
              <a:rPr lang="de-DE" dirty="0" smtClean="0"/>
              <a:t>– </a:t>
            </a:r>
            <a:br>
              <a:rPr lang="de-DE" dirty="0" smtClean="0"/>
            </a:br>
            <a:r>
              <a:rPr lang="de-DE" sz="3200" dirty="0" smtClean="0"/>
              <a:t>Der nicht so kleine Unterschied!</a:t>
            </a:r>
            <a:endParaRPr lang="de-DE" sz="32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198" y="0"/>
            <a:ext cx="2046802" cy="1399523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652999" y="2020499"/>
            <a:ext cx="1083202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de-DE" sz="2000" dirty="0" smtClean="0"/>
              <a:t>Zwischen </a:t>
            </a:r>
            <a:r>
              <a:rPr lang="de-DE" sz="2000" dirty="0"/>
              <a:t>Frauen und Männern klafft eine durchschnittliche Lohnlücke von 21 </a:t>
            </a:r>
            <a:r>
              <a:rPr lang="de-DE" sz="2000" dirty="0" smtClean="0"/>
              <a:t>Prozent.</a:t>
            </a:r>
          </a:p>
          <a:p>
            <a:pPr algn="just"/>
            <a:r>
              <a:rPr lang="de-DE" sz="2000" b="1" dirty="0" smtClean="0"/>
              <a:t>Wo </a:t>
            </a:r>
            <a:r>
              <a:rPr lang="de-DE" sz="2000" b="1" dirty="0"/>
              <a:t>Tarifverträge gelten, ist die Entgeltlücke um ganze zehn Prozentpunkte </a:t>
            </a:r>
            <a:r>
              <a:rPr lang="de-DE" sz="2000" b="1" dirty="0" smtClean="0"/>
              <a:t>kleiner.</a:t>
            </a:r>
            <a:endParaRPr lang="de-DE" sz="2000" dirty="0" smtClean="0"/>
          </a:p>
          <a:p>
            <a:pPr algn="just"/>
            <a:r>
              <a:rPr lang="de-DE" sz="2000" dirty="0" smtClean="0"/>
              <a:t>Tarifverträge </a:t>
            </a:r>
            <a:r>
              <a:rPr lang="de-DE" sz="2000" dirty="0"/>
              <a:t>heben gerade am unteren Ende der Lohnverteilung das Einkommen und </a:t>
            </a:r>
            <a:r>
              <a:rPr lang="de-DE" sz="2000" dirty="0" smtClean="0"/>
              <a:t>helfen </a:t>
            </a:r>
            <a:r>
              <a:rPr lang="de-DE" sz="2000" dirty="0"/>
              <a:t>den Gender Pay Gap (das geschlechtsspezifische Lohngefälle) zu verringern</a:t>
            </a:r>
            <a:r>
              <a:rPr lang="de-DE" sz="2000" dirty="0" smtClean="0"/>
              <a:t>.</a:t>
            </a:r>
          </a:p>
          <a:p>
            <a:pPr algn="just"/>
            <a:endParaRPr lang="de-DE" sz="2000" dirty="0" smtClean="0"/>
          </a:p>
          <a:p>
            <a:pPr algn="just"/>
            <a:r>
              <a:rPr lang="de-DE" sz="2000" dirty="0"/>
              <a:t>Der durchschnittliche Bruttostundenlohn von Männern beträgt 18,90 Euro – mit Tarifvertrag sind es 23,60 Euro (Böckler 2015). Frauen verdienen im Durchschnitt 13,90 Euro pro Stunde – mit Tarifvertrag kommen sie auf 17,70 </a:t>
            </a:r>
            <a:r>
              <a:rPr lang="de-DE" sz="2000" dirty="0" smtClean="0"/>
              <a:t>Euro. Arbeitnehmerinnen </a:t>
            </a:r>
            <a:r>
              <a:rPr lang="de-DE" sz="2000" dirty="0"/>
              <a:t>erhalten demnach ein Plus von knapp 30 Prozent, wenn sie in Tarifbindung angestellt sind</a:t>
            </a:r>
            <a:r>
              <a:rPr lang="de-DE" sz="2000" dirty="0" smtClean="0"/>
              <a:t>.</a:t>
            </a:r>
          </a:p>
          <a:p>
            <a:pPr algn="just"/>
            <a:endParaRPr lang="de-DE" sz="2000" dirty="0"/>
          </a:p>
          <a:p>
            <a:pPr algn="just"/>
            <a:r>
              <a:rPr lang="de-DE" sz="2000" b="1" dirty="0">
                <a:solidFill>
                  <a:srgbClr val="FF0000"/>
                </a:solidFill>
              </a:rPr>
              <a:t>Frauen verdienen in einem Betrieb mit Tarifbindung demnach deutlich besser als ohne, jedoch immer noch weniger als ein Mann ohne </a:t>
            </a:r>
            <a:r>
              <a:rPr lang="de-DE" sz="2000" b="1" dirty="0" smtClean="0">
                <a:solidFill>
                  <a:srgbClr val="FF0000"/>
                </a:solidFill>
              </a:rPr>
              <a:t>Tarifbindung!</a:t>
            </a:r>
            <a:endParaRPr lang="de-DE" sz="2000" b="1" dirty="0">
              <a:solidFill>
                <a:srgbClr val="FF0000"/>
              </a:solidFill>
            </a:endParaRPr>
          </a:p>
          <a:p>
            <a:pPr algn="just"/>
            <a:endParaRPr lang="de-DE" sz="200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6540285" y="149589"/>
            <a:ext cx="2518740" cy="161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885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1021</Words>
  <Application>Microsoft Macintosh PowerPoint</Application>
  <PresentationFormat>Benutzerdefiniert</PresentationFormat>
  <Paragraphs>221</Paragraphs>
  <Slides>16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7" baseType="lpstr">
      <vt:lpstr>Office Theme</vt:lpstr>
      <vt:lpstr>◌ Care Arbeit - in der Corona-Krise  ◌ Tarifbindung - Gesellschaftliche &amp; wirtschaftliche Wichtigkeit für Mensch und Kommune!</vt:lpstr>
      <vt:lpstr>Care Arbeit - Grundsätzliches </vt:lpstr>
      <vt:lpstr>Care Arbeit – in der Corona-Krise </vt:lpstr>
      <vt:lpstr>Care Arbeit - in der Corona Krise</vt:lpstr>
      <vt:lpstr>Stolpersteine der (beruflichen) Care Arbeit</vt:lpstr>
      <vt:lpstr>Stolpersteine der (beruflichen) Care Arbeit 4 Bereiche sind stärken</vt:lpstr>
      <vt:lpstr>PowerPoint-Präsentation</vt:lpstr>
      <vt:lpstr>   Vorteile für Beschäftigte mit Tarifvertrag</vt:lpstr>
      <vt:lpstr>Tarifbindung –  Der nicht so kleine Unterschied!</vt:lpstr>
      <vt:lpstr>Tarifbindung in typisch weiblichen Berufen - Care Berufen</vt:lpstr>
      <vt:lpstr>Vorteile für den Arbeitgeber? Klar doch!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◌ Care Arbeit - in der Corona-Krise  ◌ Tarifbindung - Gesellschaftliche &amp; wirtschaftliche Wichtigkeit für Mensch und Kommune!</dc:title>
  <cp:lastModifiedBy>W-T-W Women and Finance</cp:lastModifiedBy>
  <cp:revision>1</cp:revision>
  <dcterms:modified xsi:type="dcterms:W3CDTF">2020-06-23T10:34:27Z</dcterms:modified>
</cp:coreProperties>
</file>